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68" r:id="rId3"/>
    <p:sldId id="286" r:id="rId4"/>
    <p:sldId id="313" r:id="rId5"/>
    <p:sldId id="400" r:id="rId6"/>
    <p:sldId id="401" r:id="rId7"/>
    <p:sldId id="402" r:id="rId8"/>
    <p:sldId id="403" r:id="rId9"/>
    <p:sldId id="404" r:id="rId10"/>
    <p:sldId id="378" r:id="rId11"/>
    <p:sldId id="379" r:id="rId12"/>
    <p:sldId id="343" r:id="rId13"/>
    <p:sldId id="328" r:id="rId14"/>
    <p:sldId id="385" r:id="rId15"/>
    <p:sldId id="386" r:id="rId16"/>
    <p:sldId id="387" r:id="rId17"/>
    <p:sldId id="388" r:id="rId18"/>
    <p:sldId id="389" r:id="rId19"/>
    <p:sldId id="390" r:id="rId20"/>
    <p:sldId id="396" r:id="rId21"/>
    <p:sldId id="391" r:id="rId22"/>
    <p:sldId id="380" r:id="rId23"/>
    <p:sldId id="351" r:id="rId24"/>
    <p:sldId id="381" r:id="rId25"/>
    <p:sldId id="382" r:id="rId26"/>
    <p:sldId id="383" r:id="rId27"/>
    <p:sldId id="384" r:id="rId28"/>
    <p:sldId id="399" r:id="rId29"/>
    <p:sldId id="397" r:id="rId30"/>
    <p:sldId id="398" r:id="rId31"/>
    <p:sldId id="395" r:id="rId32"/>
    <p:sldId id="392" r:id="rId33"/>
    <p:sldId id="393" r:id="rId34"/>
    <p:sldId id="394" r:id="rId35"/>
    <p:sldId id="344" r:id="rId36"/>
    <p:sldId id="349" r:id="rId37"/>
    <p:sldId id="406" r:id="rId38"/>
    <p:sldId id="407" r:id="rId39"/>
    <p:sldId id="408" r:id="rId40"/>
    <p:sldId id="409" r:id="rId41"/>
    <p:sldId id="410" r:id="rId42"/>
    <p:sldId id="324" r:id="rId43"/>
    <p:sldId id="341" r:id="rId44"/>
    <p:sldId id="326" r:id="rId45"/>
    <p:sldId id="312" r:id="rId46"/>
    <p:sldId id="411" r:id="rId47"/>
    <p:sldId id="346" r:id="rId48"/>
  </p:sldIdLst>
  <p:sldSz cx="9144000" cy="6858000" type="screen4x3"/>
  <p:notesSz cx="6742113" cy="9872663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Microsoft Office-gebruiker" initials="Office [29]" lastIdx="1" clrIdx="28">
    <p:extLst/>
  </p:cmAuthor>
  <p:cmAuthor id="1" name="Microsoft Office-gebruiker" initials="Office" lastIdx="1" clrIdx="0">
    <p:extLst/>
  </p:cmAuthor>
  <p:cmAuthor id="30" name="Microsoft Office-gebruiker" initials="Office [30]" lastIdx="1" clrIdx="29">
    <p:extLst/>
  </p:cmAuthor>
  <p:cmAuthor id="2" name="Microsoft Office-gebruiker" initials="Office [2]" lastIdx="1" clrIdx="1">
    <p:extLst/>
  </p:cmAuthor>
  <p:cmAuthor id="31" name="Microsoft Office-gebruiker" initials="Office [31]" lastIdx="1" clrIdx="30">
    <p:extLst/>
  </p:cmAuthor>
  <p:cmAuthor id="3" name="Microsoft Office-gebruiker" initials="Office [3]" lastIdx="1" clrIdx="2">
    <p:extLst/>
  </p:cmAuthor>
  <p:cmAuthor id="32" name="Carlijn Veldhorst" initials="CV" lastIdx="4" clrIdx="31">
    <p:extLst/>
  </p:cmAuthor>
  <p:cmAuthor id="4" name="Microsoft Office-gebruiker" initials="Office [4]" lastIdx="1" clrIdx="3">
    <p:extLst/>
  </p:cmAuthor>
  <p:cmAuthor id="5" name="Microsoft Office-gebruiker" initials="Office [5]" lastIdx="1" clrIdx="4">
    <p:extLst/>
  </p:cmAuthor>
  <p:cmAuthor id="6" name="Microsoft Office-gebruiker" initials="Office [6]" lastIdx="1" clrIdx="5">
    <p:extLst/>
  </p:cmAuthor>
  <p:cmAuthor id="7" name="Microsoft Office-gebruiker" initials="Office [7]" lastIdx="1" clrIdx="6">
    <p:extLst/>
  </p:cmAuthor>
  <p:cmAuthor id="8" name="Microsoft Office-gebruiker" initials="Office [8]" lastIdx="1" clrIdx="7">
    <p:extLst/>
  </p:cmAuthor>
  <p:cmAuthor id="9" name="Microsoft Office-gebruiker" initials="Office [9]" lastIdx="1" clrIdx="8">
    <p:extLst/>
  </p:cmAuthor>
  <p:cmAuthor id="10" name="Microsoft Office-gebruiker" initials="Office [10]" lastIdx="1" clrIdx="9">
    <p:extLst/>
  </p:cmAuthor>
  <p:cmAuthor id="11" name="Microsoft Office-gebruiker" initials="Office [11]" lastIdx="1" clrIdx="10">
    <p:extLst/>
  </p:cmAuthor>
  <p:cmAuthor id="12" name="Microsoft Office-gebruiker" initials="Office [12]" lastIdx="1" clrIdx="11">
    <p:extLst/>
  </p:cmAuthor>
  <p:cmAuthor id="13" name="Microsoft Office-gebruiker" initials="Office [13]" lastIdx="1" clrIdx="12">
    <p:extLst/>
  </p:cmAuthor>
  <p:cmAuthor id="14" name="Microsoft Office-gebruiker" initials="Office [14]" lastIdx="1" clrIdx="13">
    <p:extLst/>
  </p:cmAuthor>
  <p:cmAuthor id="15" name="Microsoft Office-gebruiker" initials="Office [15]" lastIdx="1" clrIdx="14">
    <p:extLst/>
  </p:cmAuthor>
  <p:cmAuthor id="16" name="Microsoft Office-gebruiker" initials="Office [16]" lastIdx="1" clrIdx="15">
    <p:extLst/>
  </p:cmAuthor>
  <p:cmAuthor id="17" name="Microsoft Office-gebruiker" initials="Office [17]" lastIdx="1" clrIdx="16">
    <p:extLst/>
  </p:cmAuthor>
  <p:cmAuthor id="18" name="Microsoft Office-gebruiker" initials="Office [18]" lastIdx="1" clrIdx="17">
    <p:extLst/>
  </p:cmAuthor>
  <p:cmAuthor id="19" name="Microsoft Office-gebruiker" initials="Office [19]" lastIdx="1" clrIdx="18">
    <p:extLst/>
  </p:cmAuthor>
  <p:cmAuthor id="20" name="Microsoft Office-gebruiker" initials="Office [20]" lastIdx="1" clrIdx="19">
    <p:extLst/>
  </p:cmAuthor>
  <p:cmAuthor id="21" name="Microsoft Office-gebruiker" initials="Office [21]" lastIdx="1" clrIdx="20">
    <p:extLst/>
  </p:cmAuthor>
  <p:cmAuthor id="22" name="Microsoft Office-gebruiker" initials="Office [22]" lastIdx="1" clrIdx="21">
    <p:extLst/>
  </p:cmAuthor>
  <p:cmAuthor id="23" name="Microsoft Office-gebruiker" initials="Office [23]" lastIdx="1" clrIdx="22">
    <p:extLst/>
  </p:cmAuthor>
  <p:cmAuthor id="24" name="Microsoft Office-gebruiker" initials="Office [24]" lastIdx="1" clrIdx="23">
    <p:extLst/>
  </p:cmAuthor>
  <p:cmAuthor id="25" name="Microsoft Office-gebruiker" initials="Office [25]" lastIdx="1" clrIdx="24">
    <p:extLst/>
  </p:cmAuthor>
  <p:cmAuthor id="26" name="Microsoft Office-gebruiker" initials="Office [26]" lastIdx="1" clrIdx="25">
    <p:extLst/>
  </p:cmAuthor>
  <p:cmAuthor id="27" name="Microsoft Office-gebruiker" initials="Office [27]" lastIdx="1" clrIdx="26">
    <p:extLst/>
  </p:cmAuthor>
  <p:cmAuthor id="28" name="Microsoft Office-gebruiker" initials="Office [28]" lastIdx="1" clrIdx="27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20"/>
    <a:srgbClr val="308CD3"/>
    <a:srgbClr val="D72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65"/>
    <p:restoredTop sz="82683" autoAdjust="0"/>
  </p:normalViewPr>
  <p:slideViewPr>
    <p:cSldViewPr snapToGrid="0" snapToObjects="1">
      <p:cViewPr varScale="1">
        <p:scale>
          <a:sx n="82" d="100"/>
          <a:sy n="82" d="100"/>
        </p:scale>
        <p:origin x="13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20902" cy="493396"/>
          </a:xfrm>
          <a:prstGeom prst="rect">
            <a:avLst/>
          </a:prstGeom>
        </p:spPr>
        <p:txBody>
          <a:bodyPr vert="horz" lIns="90672" tIns="45336" rIns="90672" bIns="4533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9641" y="2"/>
            <a:ext cx="2920901" cy="493396"/>
          </a:xfrm>
          <a:prstGeom prst="rect">
            <a:avLst/>
          </a:prstGeom>
        </p:spPr>
        <p:txBody>
          <a:bodyPr vert="horz" lIns="90672" tIns="45336" rIns="90672" bIns="45336" rtlCol="0"/>
          <a:lstStyle>
            <a:lvl1pPr algn="r">
              <a:defRPr sz="1200"/>
            </a:lvl1pPr>
          </a:lstStyle>
          <a:p>
            <a:fld id="{12AD84E2-5D64-4370-9B71-F81C9CDE4D12}" type="datetimeFigureOut">
              <a:rPr lang="en-US" smtClean="0"/>
              <a:t>4/24/18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691"/>
            <a:ext cx="2920902" cy="493396"/>
          </a:xfrm>
          <a:prstGeom prst="rect">
            <a:avLst/>
          </a:prstGeom>
        </p:spPr>
        <p:txBody>
          <a:bodyPr vert="horz" lIns="90672" tIns="45336" rIns="90672" bIns="4533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9641" y="9377691"/>
            <a:ext cx="2920901" cy="493396"/>
          </a:xfrm>
          <a:prstGeom prst="rect">
            <a:avLst/>
          </a:prstGeom>
        </p:spPr>
        <p:txBody>
          <a:bodyPr vert="horz" lIns="90672" tIns="45336" rIns="90672" bIns="45336" rtlCol="0" anchor="b"/>
          <a:lstStyle>
            <a:lvl1pPr algn="r">
              <a:defRPr sz="1200"/>
            </a:lvl1pPr>
          </a:lstStyle>
          <a:p>
            <a:fld id="{77A4F0BD-146E-48A6-BC76-907745BDEA7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1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1583" cy="493634"/>
          </a:xfrm>
          <a:prstGeom prst="rect">
            <a:avLst/>
          </a:prstGeom>
        </p:spPr>
        <p:txBody>
          <a:bodyPr vert="horz" lIns="90672" tIns="45336" rIns="90672" bIns="45336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2" y="0"/>
            <a:ext cx="2921583" cy="493634"/>
          </a:xfrm>
          <a:prstGeom prst="rect">
            <a:avLst/>
          </a:prstGeom>
        </p:spPr>
        <p:txBody>
          <a:bodyPr vert="horz" lIns="90672" tIns="45336" rIns="90672" bIns="45336" rtlCol="0"/>
          <a:lstStyle>
            <a:lvl1pPr algn="r">
              <a:defRPr sz="1200"/>
            </a:lvl1pPr>
          </a:lstStyle>
          <a:p>
            <a:fld id="{F0BDACED-0AF7-4A04-A058-DFEEA2524A8E}" type="datetimeFigureOut">
              <a:rPr lang="nl-NL" smtClean="0"/>
              <a:t>24-04-18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75" y="741363"/>
            <a:ext cx="4932363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72" tIns="45336" rIns="90672" bIns="45336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689516"/>
            <a:ext cx="5393690" cy="4442699"/>
          </a:xfrm>
          <a:prstGeom prst="rect">
            <a:avLst/>
          </a:prstGeom>
        </p:spPr>
        <p:txBody>
          <a:bodyPr vert="horz" lIns="90672" tIns="45336" rIns="90672" bIns="4533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17"/>
            <a:ext cx="2921583" cy="493634"/>
          </a:xfrm>
          <a:prstGeom prst="rect">
            <a:avLst/>
          </a:prstGeom>
        </p:spPr>
        <p:txBody>
          <a:bodyPr vert="horz" lIns="90672" tIns="45336" rIns="90672" bIns="45336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2" y="9377317"/>
            <a:ext cx="2921583" cy="493634"/>
          </a:xfrm>
          <a:prstGeom prst="rect">
            <a:avLst/>
          </a:prstGeom>
        </p:spPr>
        <p:txBody>
          <a:bodyPr vert="horz" lIns="90672" tIns="45336" rIns="90672" bIns="45336" rtlCol="0" anchor="b"/>
          <a:lstStyle>
            <a:lvl1pPr algn="r">
              <a:defRPr sz="1200"/>
            </a:lvl1pPr>
          </a:lstStyle>
          <a:p>
            <a:fld id="{AF329EE0-0BFE-40EB-A3D7-C7530013B6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3467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Carlijn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189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Koppeling maken naar </a:t>
            </a:r>
            <a:r>
              <a:rPr lang="nl-NL" dirty="0" err="1"/>
              <a:t>theo</a:t>
            </a:r>
            <a:r>
              <a:rPr lang="nl-NL" dirty="0"/>
              <a:t> </a:t>
            </a:r>
            <a:r>
              <a:rPr lang="nl-NL" dirty="0" err="1"/>
              <a:t>jansen</a:t>
            </a:r>
            <a:r>
              <a:rPr lang="nl-NL" dirty="0"/>
              <a:t> , waarbij kunstenaar niet enkel met creativiteit</a:t>
            </a:r>
            <a:r>
              <a:rPr lang="nl-NL" baseline="0" dirty="0"/>
              <a:t> zit ook kennis achter, techniek. Zal Carlijn het verder over hebben.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217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Focus </a:t>
            </a:r>
            <a:r>
              <a:rPr lang="nl-NL" dirty="0" err="1"/>
              <a:t>opracht</a:t>
            </a:r>
            <a:r>
              <a:rPr lang="nl-NL" dirty="0"/>
              <a:t> </a:t>
            </a:r>
            <a:r>
              <a:rPr lang="nl-NL" dirty="0" err="1"/>
              <a:t>ivm</a:t>
            </a:r>
            <a:r>
              <a:rPr lang="nl-NL" dirty="0"/>
              <a:t> waarneming en om in een andere </a:t>
            </a:r>
            <a:r>
              <a:rPr lang="nl-NL" dirty="0" err="1"/>
              <a:t>mindset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9935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Korte opdracht  zet telkens </a:t>
            </a:r>
            <a:r>
              <a:rPr lang="nl-NL" dirty="0" err="1"/>
              <a:t>moederdag</a:t>
            </a:r>
            <a:r>
              <a:rPr lang="nl-NL" dirty="0"/>
              <a:t> in het midden en teken of schrijf steekwoorden op</a:t>
            </a:r>
          </a:p>
          <a:p>
            <a:r>
              <a:rPr lang="nl-NL" dirty="0"/>
              <a:t>uitdelen werkblad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2250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Korte opdracht  Zet </a:t>
            </a:r>
            <a:r>
              <a:rPr lang="nl-NL" dirty="0" err="1"/>
              <a:t>moederdag</a:t>
            </a:r>
            <a:r>
              <a:rPr lang="nl-NL" dirty="0"/>
              <a:t> in het midden en associeer daarop en associeer daar weer op.</a:t>
            </a:r>
          </a:p>
          <a:p>
            <a:r>
              <a:rPr lang="nl-NL" dirty="0"/>
              <a:t>uitdelen werkblad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1858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is nu creativiteit? Korte duiding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71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Samenhang in de vakken vanuit thema een verkenning, gebruiken we vaak bij CMK Hengelo.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060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Voorbeelden om vanuit TULE lessen in samenhang te verzorgen. Kan ook bij moederdag.</a:t>
            </a:r>
          </a:p>
          <a:p>
            <a:r>
              <a:rPr lang="nl-NL" dirty="0"/>
              <a:t>Meer vanuit doelen redeneren, die kun je ook vinden in de methodes.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642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4905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Concrete voorbeelden in de klas.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832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ongeveer in 10 minuten om warm te lopen voor thema en 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7942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carlijn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3917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is achtergrondinfo, niet voor nu, tips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520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is achtergrondinfo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2639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Duidelijk laten zien vanuit </a:t>
            </a:r>
            <a:r>
              <a:rPr lang="nl-NL" dirty="0" err="1"/>
              <a:t>slo</a:t>
            </a:r>
            <a:r>
              <a:rPr lang="nl-NL" dirty="0"/>
              <a:t> wat er bedoeld wordt met het creatief proces. Een</a:t>
            </a:r>
            <a:r>
              <a:rPr lang="nl-NL" baseline="0" dirty="0"/>
              <a:t> </a:t>
            </a:r>
            <a:r>
              <a:rPr lang="nl-NL" baseline="0" dirty="0" err="1"/>
              <a:t>voorbeeldles</a:t>
            </a:r>
            <a:r>
              <a:rPr lang="nl-NL" baseline="0" dirty="0"/>
              <a:t> laten zien met videofragmenten erbij.</a:t>
            </a:r>
          </a:p>
          <a:p>
            <a:r>
              <a:rPr lang="nl-NL" baseline="0" dirty="0"/>
              <a:t>Verwijs naar pakketje met documenten, pagina’s 1tm 6 . bekijk les het ruimteschip.</a:t>
            </a:r>
          </a:p>
          <a:p>
            <a:endParaRPr lang="nl-NL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Verschil tussen standaard en procesgerichte didactiek. Opdracht waarbij de stappen dan duidelijker worden, zie </a:t>
            </a:r>
            <a:r>
              <a:rPr lang="nl-NL" baseline="0" dirty="0" err="1"/>
              <a:t>vb</a:t>
            </a:r>
            <a:r>
              <a:rPr lang="nl-NL" baseline="0" dirty="0"/>
              <a:t> </a:t>
            </a:r>
            <a:r>
              <a:rPr lang="nl-NL" baseline="0" dirty="0" err="1"/>
              <a:t>slo</a:t>
            </a:r>
            <a:r>
              <a:rPr lang="nl-NL" baseline="0" dirty="0"/>
              <a:t> leerplankader.</a:t>
            </a:r>
          </a:p>
          <a:p>
            <a:r>
              <a:rPr lang="nl-NL" baseline="0" dirty="0"/>
              <a:t>Lesvoorbeeld Op reis met een ruimteschip en dan fragmenten 7,8,9,10 gekoppeld aan onderzoeksfase, waarbij vooral aandacht voor BETEKENIS geven is, in relatie tot beeldaspecten.</a:t>
            </a:r>
          </a:p>
          <a:p>
            <a:r>
              <a:rPr lang="nl-NL" baseline="0" dirty="0"/>
              <a:t>Korte stukje laten zien.</a:t>
            </a:r>
          </a:p>
          <a:p>
            <a:r>
              <a:rPr lang="nl-N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Andere vakken erbij betrekken.</a:t>
            </a:r>
          </a:p>
          <a:p>
            <a:r>
              <a:rPr lang="nl-N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Kerndoelen: bij les wat als</a:t>
            </a:r>
            <a:endParaRPr lang="nl-NL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Wereldoriëntatie kerndoel 37: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Mens en samenleving. De leerlingen leren zich gedragen vanuit respect voor algemeen aanvaarde waarden en normen (groep 7/8: integratie met behoud van identiteit). </a:t>
            </a:r>
            <a:r>
              <a:rPr lang="nl-N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Kunstzinnige oriëntatie kerndoel 54 en 55 en 56: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54: De leerlingen leren </a:t>
            </a:r>
            <a:r>
              <a:rPr lang="nl-NL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beelden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muziek, taal, spel en beweging gebruiken om er gevoelens en ervaringen mee uit te drukken en om ermee te communiceren. 55: De leerlingen leren op eigen werk en dat van anderen te reflecteren. </a:t>
            </a:r>
          </a:p>
          <a:p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56: De leerlingen verwerven enige kennis over en krijgen waardering voor </a:t>
            </a:r>
            <a:r>
              <a:rPr lang="nl-NL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aspecten van cultureel erfgoed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(Verhalen bij voorwerpen, gebruiken, gebeurtenissen van vroeger verteld door buurtbewoners, migranten, museummedewerkers en de beeldcultuur van de leerlingen, zoals bijv. striptijdschriften.)</a:t>
            </a:r>
          </a:p>
          <a:p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Nederlandse taal kerndoel 9: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leerlingen krijgen plezier in het lezen en schrijven van voor hen bestemde verhalen, gedichten en informatieve teksten. 	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8459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71683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Afhankelijk</a:t>
            </a:r>
            <a:r>
              <a:rPr lang="en-US" dirty="0"/>
              <a:t> van de </a:t>
            </a:r>
            <a:r>
              <a:rPr lang="en-US" b="1" dirty="0"/>
              <a:t>school </a:t>
            </a:r>
            <a:r>
              <a:rPr lang="en-US" b="1" dirty="0" err="1"/>
              <a:t>Bij</a:t>
            </a:r>
            <a:r>
              <a:rPr lang="en-US" b="1" dirty="0"/>
              <a:t> </a:t>
            </a:r>
            <a:r>
              <a:rPr lang="en-US" b="1" dirty="0" err="1"/>
              <a:t>Daalweg</a:t>
            </a:r>
            <a:r>
              <a:rPr lang="en-US" b="1" dirty="0"/>
              <a:t> </a:t>
            </a:r>
            <a:r>
              <a:rPr lang="en-US" b="1" dirty="0" err="1"/>
              <a:t>wel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 </a:t>
            </a:r>
            <a:r>
              <a:rPr lang="en-US" dirty="0" err="1"/>
              <a:t>werkende</a:t>
            </a:r>
            <a:r>
              <a:rPr lang="en-US" dirty="0"/>
              <a:t> </a:t>
            </a:r>
            <a:r>
              <a:rPr lang="en-US" dirty="0" err="1"/>
              <a:t>principes</a:t>
            </a:r>
            <a:r>
              <a:rPr lang="en-US" dirty="0"/>
              <a:t> </a:t>
            </a:r>
            <a:r>
              <a:rPr lang="en-US" dirty="0" err="1"/>
              <a:t>erbij</a:t>
            </a:r>
            <a:r>
              <a:rPr lang="en-US" dirty="0"/>
              <a:t> </a:t>
            </a:r>
            <a:r>
              <a:rPr lang="en-US" dirty="0" err="1"/>
              <a:t>pakken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kijken</a:t>
            </a:r>
            <a:r>
              <a:rPr lang="en-US" dirty="0"/>
              <a:t> in </a:t>
            </a:r>
            <a:r>
              <a:rPr lang="en-US" dirty="0" err="1"/>
              <a:t>hoeverre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gekomen</a:t>
            </a:r>
            <a:r>
              <a:rPr lang="en-US" dirty="0"/>
              <a:t> in </a:t>
            </a:r>
            <a:r>
              <a:rPr lang="en-US" dirty="0" err="1"/>
              <a:t>jullie</a:t>
            </a:r>
            <a:r>
              <a:rPr lang="en-US" dirty="0"/>
              <a:t> </a:t>
            </a:r>
            <a:r>
              <a:rPr lang="en-US" dirty="0" err="1"/>
              <a:t>eigen</a:t>
            </a:r>
            <a:r>
              <a:rPr lang="en-US" dirty="0"/>
              <a:t> lessen. </a:t>
            </a:r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daarvoor</a:t>
            </a:r>
            <a:r>
              <a:rPr lang="en-US" dirty="0"/>
              <a:t> logbook-</a:t>
            </a:r>
            <a:r>
              <a:rPr lang="en-US" dirty="0" err="1"/>
              <a:t>opdracht</a:t>
            </a:r>
            <a:r>
              <a:rPr lang="en-US" dirty="0"/>
              <a:t> </a:t>
            </a:r>
            <a:r>
              <a:rPr lang="en-US" dirty="0" err="1"/>
              <a:t>testen</a:t>
            </a:r>
            <a:r>
              <a:rPr lang="en-US" dirty="0"/>
              <a:t>  in het </a:t>
            </a:r>
            <a:r>
              <a:rPr lang="en-US" dirty="0" err="1"/>
              <a:t>echt</a:t>
            </a:r>
            <a:r>
              <a:rPr lang="en-US" dirty="0"/>
              <a:t>. </a:t>
            </a:r>
            <a:r>
              <a:rPr lang="en-US" dirty="0" err="1"/>
              <a:t>Lesje</a:t>
            </a:r>
            <a:r>
              <a:rPr lang="en-US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090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Formulier erbij betrekken en dit in laten vullen.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0324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u="none" dirty="0"/>
              <a:t>Zit stil en</a:t>
            </a:r>
            <a:r>
              <a:rPr lang="nl-NL" u="none" baseline="0" dirty="0"/>
              <a:t> houd je mond: </a:t>
            </a:r>
            <a:r>
              <a:rPr lang="nl-NL" u="none" dirty="0"/>
              <a:t>https://www.youtube.com/watch?v=oyWCAhKqipU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u="none" dirty="0"/>
              <a:t>4 minuten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285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9092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79735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zijn alle werkende principes die we opgehaald hebben bij alle deelnemende scholen. Deze zitten ook in het pakketje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514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010" indent="-170010">
              <a:buFontTx/>
              <a:buChar char="-"/>
            </a:pPr>
            <a:r>
              <a:rPr lang="nl-NL" baseline="0" dirty="0"/>
              <a:t>Carlijn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E58A-8F55-4CCB-89E5-E4DCF4DD22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13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1358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zijn de kenmerken die worden gekoppeld aan W&amp;T – volgens de verkenningscommissie.</a:t>
            </a:r>
          </a:p>
          <a:p>
            <a:r>
              <a:rPr lang="nl-NL" dirty="0"/>
              <a:t>Door aan W&amp;T te werken kun</a:t>
            </a:r>
            <a:r>
              <a:rPr lang="nl-NL" baseline="0" dirty="0"/>
              <a:t> je dus de eerder genoemde vaardigheden van leerlingen stimuleren.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E58A-8F55-4CCB-89E5-E4DCF4DD22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97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Vertaling naar het onderwijs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E58A-8F55-4CCB-89E5-E4DCF4DD22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32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en-US" dirty="0"/>
          </a:p>
        </p:txBody>
      </p:sp>
      <p:sp>
        <p:nvSpPr>
          <p:cNvPr id="409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36709" indent="-2833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33399" indent="-22668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86758" indent="-22668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40118" indent="-22668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493477" indent="-226680" defTabSz="4533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46837" indent="-226680" defTabSz="4533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00196" indent="-226680" defTabSz="4533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53556" indent="-226680" defTabSz="4533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9935515-8997-4FC3-83BC-67D6306F3D7E}" type="slidenum">
              <a:rPr lang="en-US" altLang="en-US" smtClean="0"/>
              <a:pPr eaLnBrk="1" hangingPunct="1"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188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Samen de vertaalslag van het model naa</a:t>
            </a:r>
            <a:r>
              <a:rPr lang="nl-NL" baseline="0" dirty="0"/>
              <a:t>r een concrete activiteit maken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4E58A-8F55-4CCB-89E5-E4DCF4DD22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18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5 minuten Als inleiding </a:t>
            </a:r>
          </a:p>
          <a:p>
            <a:r>
              <a:rPr lang="nl-NL" dirty="0"/>
              <a:t>Kijkvraag;</a:t>
            </a:r>
          </a:p>
          <a:p>
            <a:r>
              <a:rPr lang="nl-NL" dirty="0"/>
              <a:t>Wat valt jou het meest op,  van welk stukje raakte je geïnspireerd?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9EE0-0BFE-40EB-A3D7-C7530013B65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6006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5822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65607-D80E-D44B-AC82-1705381EFAD0}" type="datetimeFigureOut">
              <a:rPr lang="nl-NL" smtClean="0"/>
              <a:t>24-04-18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4950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65607-D80E-D44B-AC82-1705381EFAD0}" type="datetimeFigureOut">
              <a:rPr lang="nl-NL" smtClean="0"/>
              <a:t>24-04-18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160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65607-D80E-D44B-AC82-1705381EFAD0}" type="datetimeFigureOut">
              <a:rPr lang="nl-NL" smtClean="0"/>
              <a:t>24-04-18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0728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65607-D80E-D44B-AC82-1705381EFAD0}" type="datetimeFigureOut">
              <a:rPr lang="nl-NL" smtClean="0"/>
              <a:pPr/>
              <a:t>24-04-18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168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65607-D80E-D44B-AC82-1705381EFAD0}" type="datetimeFigureOut">
              <a:rPr lang="nl-NL" smtClean="0"/>
              <a:t>24-04-18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666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65607-D80E-D44B-AC82-1705381EFAD0}" type="datetimeFigureOut">
              <a:rPr lang="nl-NL" smtClean="0"/>
              <a:t>24-04-18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907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65607-D80E-D44B-AC82-1705381EFAD0}" type="datetimeFigureOut">
              <a:rPr lang="nl-NL" smtClean="0"/>
              <a:t>24-04-18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6268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65607-D80E-D44B-AC82-1705381EFAD0}" type="datetimeFigureOut">
              <a:rPr lang="nl-NL" smtClean="0"/>
              <a:t>24-04-18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487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65607-D80E-D44B-AC82-1705381EFAD0}" type="datetimeFigureOut">
              <a:rPr lang="nl-NL" smtClean="0"/>
              <a:t>24-04-18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869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65607-D80E-D44B-AC82-1705381EFAD0}" type="datetimeFigureOut">
              <a:rPr lang="nl-NL" smtClean="0"/>
              <a:t>24-04-18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588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65607-D80E-D44B-AC82-1705381EFAD0}" type="datetimeFigureOut">
              <a:rPr lang="nl-NL" smtClean="0"/>
              <a:t>24-04-18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361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7347"/>
            <a:ext cx="9144000" cy="1024178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6B165607-D80E-D44B-AC82-1705381EFAD0}" type="datetimeFigureOut">
              <a:rPr lang="nl-NL" smtClean="0"/>
              <a:pPr/>
              <a:t>24-04-18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E23012D-256C-B648-ADE6-BFD627B74613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709" y="274638"/>
            <a:ext cx="1780544" cy="132993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059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308CD3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308CD3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308CD3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308CD3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308CD3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308CD3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ZvtP6k4DOA&amp;feature=youtu.b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kunstgebouw/verbeeldingskracht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urriculumvandetoekomst.slo.nl/21e-eeuwse-vaardigheden/creatief-denken-en-handelen/voorbeeldmatig-leerplankade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kunstzinnigeorientatie.slo.nl/leerlijnen/het-creatieve-proce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uziekcmkhengelo%20checklist.doc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D-L54d-Lagen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uziekcmkhengelo%20checklist.doc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gOaCVOMKt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OazmXwlRUU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kunstzinnigeorientatie.slo.nl/lesvoorbeelden/op-reis-met-een-ruimteschip" TargetMode="External"/><Relationship Id="rId3" Type="http://schemas.openxmlformats.org/officeDocument/2006/relationships/hyperlink" Target="http://downloads.slo.nl/Documenten/7377%20Brochure%20Kunstzinnige%20Orientatie%20nieuw%20elan-DEFweb.pdf" TargetMode="External"/><Relationship Id="rId7" Type="http://schemas.openxmlformats.org/officeDocument/2006/relationships/hyperlink" Target="http://downloads.slo.nl/Documenten/lesvoorbeeld-wat-als-beeldend%20-samenhang-groep-7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kunstzinnigeorientatie.slo.nl/lesvoorbeelden/wat-als" TargetMode="External"/><Relationship Id="rId11" Type="http://schemas.openxmlformats.org/officeDocument/2006/relationships/hyperlink" Target="https://vimeo.com/slocommunicatie/review/129081124/a871b4f02f" TargetMode="External"/><Relationship Id="rId5" Type="http://schemas.openxmlformats.org/officeDocument/2006/relationships/hyperlink" Target="http://kunstzinnigeorientatie.slo.nl/lesvoorbeelden" TargetMode="External"/><Relationship Id="rId10" Type="http://schemas.openxmlformats.org/officeDocument/2006/relationships/hyperlink" Target="https://vimeo.com/slocommunicatie/review/129080717/5311a97746" TargetMode="External"/><Relationship Id="rId4" Type="http://schemas.openxmlformats.org/officeDocument/2006/relationships/image" Target="../media/image40.jpeg"/><Relationship Id="rId9" Type="http://schemas.openxmlformats.org/officeDocument/2006/relationships/hyperlink" Target="https://vimeo.com/slocommunicatie/review/129080712/62e6852aad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yWCAhKqipU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5016" y="428932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DNA-Onderwijs Basistraining</a:t>
            </a:r>
            <a:br>
              <a:rPr lang="nl-NL" b="1" dirty="0"/>
            </a:br>
            <a:r>
              <a:rPr lang="nl-NL" i="1" dirty="0"/>
              <a:t>Integreren van W&amp;T en K&amp;C</a:t>
            </a:r>
            <a:br>
              <a:rPr lang="nl-NL" i="1" dirty="0"/>
            </a:br>
            <a:r>
              <a:rPr lang="nl-NL" i="1" dirty="0"/>
              <a:t>Bijeenkomst B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1</a:t>
            </a:fld>
            <a:endParaRPr lang="nl-NL"/>
          </a:p>
        </p:txBody>
      </p:sp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AD068386-D242-4C9E-A927-672154B8D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578" y="411164"/>
            <a:ext cx="5359782" cy="3537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360" y="1511843"/>
            <a:ext cx="2826736" cy="95328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728" y="2788233"/>
            <a:ext cx="2421890" cy="90408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3717" y="151879"/>
            <a:ext cx="1945706" cy="15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E7E088-6FAA-DA4A-A600-71BFC83B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60B6CC3-094C-CF46-8CC2-FCF81EED8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1126" y="274638"/>
            <a:ext cx="9099249" cy="5904093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CAE978A-FC02-834D-9753-4AF3D6EA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628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1E7098-AEDB-7F45-B686-3806427B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F53DD8-0771-F04F-812B-BDDADB999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FF18F3EA-9A52-E74E-8688-31C2F31D5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857" y="757647"/>
            <a:ext cx="9270857" cy="5781265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BFA3C6C-FEF6-D947-B775-6791CF25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50" y="1900646"/>
            <a:ext cx="8361150" cy="283720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9B926DD-9BF6-E04C-A6E2-29BD57A31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05337"/>
            <a:ext cx="8229600" cy="366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5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De kracht van </a:t>
            </a:r>
            <a:r>
              <a:rPr lang="nl-NL" dirty="0" err="1"/>
              <a:t>verbeelding,</a:t>
            </a:r>
            <a:r>
              <a:rPr lang="nl-NL" sz="2000" dirty="0" err="1"/>
              <a:t>Ken</a:t>
            </a:r>
            <a:r>
              <a:rPr lang="nl-NL" sz="2000" dirty="0"/>
              <a:t> Robinson </a:t>
            </a:r>
            <a:r>
              <a:rPr lang="nl-NL" sz="1400" dirty="0"/>
              <a:t>(5 min.)</a:t>
            </a:r>
            <a:endParaRPr lang="nl-NL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12</a:t>
            </a:fld>
            <a:endParaRPr lang="nl-NL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1600200"/>
            <a:ext cx="8229201" cy="46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72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13</a:t>
            </a:fld>
            <a:endParaRPr lang="nl-NL"/>
          </a:p>
        </p:txBody>
      </p:sp>
      <p:pic>
        <p:nvPicPr>
          <p:cNvPr id="4" name="Picture 2" descr="http://kunstzinnigeorientatie.slo.nl/PublishingImages/IL_Creatief_proces-web.jpg">
            <a:extLst>
              <a:ext uri="{FF2B5EF4-FFF2-40B4-BE49-F238E27FC236}">
                <a16:creationId xmlns:a16="http://schemas.microsoft.com/office/drawing/2014/main" id="{492AD571-A9F7-4399-A565-F70E71BDE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575" y="787121"/>
            <a:ext cx="5400675" cy="533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28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80FC72-FCA0-0143-8ADE-ADA67409E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latin typeface="Rockwell" panose="02060603020205020403" pitchFamily="18" charset="77"/>
              </a:rPr>
              <a:t>Toepassen op</a:t>
            </a:r>
            <a:br>
              <a:rPr lang="nl-NL" dirty="0">
                <a:latin typeface="Rockwell" panose="02060603020205020403" pitchFamily="18" charset="77"/>
              </a:rPr>
            </a:br>
            <a:r>
              <a:rPr lang="nl-NL" dirty="0">
                <a:latin typeface="Rockwell" panose="02060603020205020403" pitchFamily="18" charset="77"/>
              </a:rPr>
              <a:t>MOEDERDAG een </a:t>
            </a:r>
            <a:r>
              <a:rPr lang="nl-NL" dirty="0" err="1">
                <a:latin typeface="Rockwell" panose="02060603020205020403" pitchFamily="18" charset="77"/>
              </a:rPr>
              <a:t>moeterdag</a:t>
            </a:r>
            <a:r>
              <a:rPr lang="nl-NL" dirty="0">
                <a:latin typeface="Rockwell" panose="02060603020205020403" pitchFamily="18" charset="77"/>
              </a:rPr>
              <a:t>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A6BE72F-0316-1D46-BF85-4D775342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14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B11DF39-5E0E-884E-A47E-10FEAB349ADB}"/>
              </a:ext>
            </a:extLst>
          </p:cNvPr>
          <p:cNvSpPr txBox="1"/>
          <p:nvPr/>
        </p:nvSpPr>
        <p:spPr>
          <a:xfrm>
            <a:off x="457200" y="1647627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Waar denk je nu zelf, als mens, aan bij </a:t>
            </a:r>
            <a:r>
              <a:rPr lang="nl-NL" sz="2400" dirty="0" err="1"/>
              <a:t>moederdag</a:t>
            </a:r>
            <a:r>
              <a:rPr lang="nl-NL" sz="2400" dirty="0"/>
              <a:t>?</a:t>
            </a:r>
          </a:p>
          <a:p>
            <a:endParaRPr lang="nl-NL" sz="2400" dirty="0"/>
          </a:p>
          <a:p>
            <a:r>
              <a:rPr lang="nl-NL" sz="2400" dirty="0"/>
              <a:t>Waar denken leerlingen aan bij </a:t>
            </a:r>
            <a:r>
              <a:rPr lang="nl-NL" sz="2400" dirty="0" err="1"/>
              <a:t>moederdag</a:t>
            </a:r>
            <a:r>
              <a:rPr lang="nl-NL" sz="2400" dirty="0"/>
              <a:t>?</a:t>
            </a:r>
          </a:p>
          <a:p>
            <a:endParaRPr lang="nl-NL" sz="2400" dirty="0"/>
          </a:p>
          <a:p>
            <a:r>
              <a:rPr lang="nl-NL" sz="2400" dirty="0"/>
              <a:t>Waartoe dient </a:t>
            </a:r>
            <a:r>
              <a:rPr lang="nl-NL" sz="2400" dirty="0" err="1"/>
              <a:t>moederdag</a:t>
            </a:r>
            <a:r>
              <a:rPr lang="nl-NL" sz="2400" dirty="0"/>
              <a:t> eigenlijk?</a:t>
            </a:r>
          </a:p>
          <a:p>
            <a:endParaRPr lang="nl-NL" sz="2400" dirty="0"/>
          </a:p>
          <a:p>
            <a:r>
              <a:rPr lang="nl-NL" sz="2400" dirty="0"/>
              <a:t>Wat maak je in jouw groep meestal voor </a:t>
            </a:r>
            <a:r>
              <a:rPr lang="nl-NL" sz="2400" dirty="0" err="1"/>
              <a:t>moederdag</a:t>
            </a:r>
            <a:r>
              <a:rPr lang="nl-NL" sz="2400" dirty="0"/>
              <a:t>?</a:t>
            </a:r>
          </a:p>
          <a:p>
            <a:endParaRPr lang="nl-NL" sz="2400" dirty="0"/>
          </a:p>
          <a:p>
            <a:r>
              <a:rPr lang="nl-NL" sz="2400" dirty="0"/>
              <a:t>Wat zou jij willen maken met leerlingen voor </a:t>
            </a:r>
            <a:r>
              <a:rPr lang="nl-NL" sz="2400" dirty="0" err="1"/>
              <a:t>moederdag</a:t>
            </a:r>
            <a:r>
              <a:rPr lang="nl-NL" sz="2400" dirty="0"/>
              <a:t>?</a:t>
            </a:r>
          </a:p>
          <a:p>
            <a:endParaRPr lang="nl-NL" sz="2400" dirty="0"/>
          </a:p>
          <a:p>
            <a:r>
              <a:rPr lang="nl-NL" sz="2400" dirty="0"/>
              <a:t>Wanneer is het voor jou anders dan afgelopen jaren?</a:t>
            </a:r>
          </a:p>
          <a:p>
            <a:r>
              <a:rPr lang="nl-NL" sz="2400" dirty="0"/>
              <a:t>Waar moet het </a:t>
            </a:r>
            <a:r>
              <a:rPr lang="nl-NL" sz="2400" dirty="0" err="1"/>
              <a:t>moederdag</a:t>
            </a:r>
            <a:r>
              <a:rPr lang="nl-NL" sz="2400" dirty="0"/>
              <a:t> thema dan aan voldoen?</a:t>
            </a:r>
          </a:p>
        </p:txBody>
      </p:sp>
    </p:spTree>
    <p:extLst>
      <p:ext uri="{BB962C8B-B14F-4D97-AF65-F5344CB8AC3E}">
        <p14:creationId xmlns:p14="http://schemas.microsoft.com/office/powerpoint/2010/main" val="1513901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D7820B-D759-EF48-ABA9-440836A24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1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Rockwell" panose="02060603020205020403" pitchFamily="18" charset="77"/>
              </a:rPr>
              <a:t>Verbeeldingskracht en Brainstormen</a:t>
            </a:r>
            <a:br>
              <a:rPr lang="nl-NL" dirty="0">
                <a:latin typeface="Rockwell" panose="02060603020205020403" pitchFamily="18" charset="77"/>
              </a:rPr>
            </a:br>
            <a:r>
              <a:rPr lang="nl-NL" dirty="0">
                <a:latin typeface="Rockwell" panose="02060603020205020403" pitchFamily="18" charset="77"/>
              </a:rPr>
              <a:t>Doelen: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8839E3F-3E2D-714F-83EE-63F85924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15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978D5FA-8A3C-0B4B-B869-B9409DE8FE9A}"/>
              </a:ext>
            </a:extLst>
          </p:cNvPr>
          <p:cNvSpPr txBox="1"/>
          <p:nvPr/>
        </p:nvSpPr>
        <p:spPr>
          <a:xfrm>
            <a:off x="457200" y="579358"/>
            <a:ext cx="8229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sz="2400" b="1" dirty="0"/>
            </a:br>
            <a:br>
              <a:rPr lang="nl-NL" sz="2400" dirty="0"/>
            </a:br>
            <a:r>
              <a:rPr lang="nl-NL" sz="2400" dirty="0"/>
              <a:t>Vrijer laten associëren over de thema’s, zorgen dat het startpunt minder bij praktische overwegingen komt te liggen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/>
              <a:t>Kritischer laten kijken naar </a:t>
            </a:r>
            <a:r>
              <a:rPr lang="nl-NL" sz="2400" dirty="0" err="1"/>
              <a:t>subthema’s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/>
              <a:t>Ruimte geven voor verschillen tussen leerkrachten (brainstormtechnieken)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/>
              <a:t>Door bovenstaande doelen eigenaarschap laten behouden  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/>
              <a:t>Geef leerlingen de ruimte om  mee te laten denken over </a:t>
            </a:r>
            <a:r>
              <a:rPr lang="nl-NL" sz="2400" dirty="0" err="1"/>
              <a:t>subthema's</a:t>
            </a:r>
            <a:r>
              <a:rPr lang="nl-NL" sz="2400" dirty="0"/>
              <a:t> en activiteiten</a:t>
            </a:r>
            <a:br>
              <a:rPr lang="nl-NL" sz="2400" b="1" dirty="0"/>
            </a:br>
            <a:endParaRPr lang="nl-NL" sz="2400" b="1" dirty="0"/>
          </a:p>
          <a:p>
            <a:r>
              <a:rPr lang="nl-NL" dirty="0" err="1">
                <a:hlinkClick r:id="rId2"/>
              </a:rPr>
              <a:t>https</a:t>
            </a:r>
            <a:r>
              <a:rPr lang="nl-NL" dirty="0">
                <a:hlinkClick r:id="rId2"/>
              </a:rPr>
              <a:t>://</a:t>
            </a:r>
            <a:r>
              <a:rPr lang="nl-NL" dirty="0" err="1">
                <a:hlinkClick r:id="rId2"/>
              </a:rPr>
              <a:t>vimeo.com</a:t>
            </a:r>
            <a:r>
              <a:rPr lang="nl-NL" dirty="0">
                <a:hlinkClick r:id="rId2"/>
              </a:rPr>
              <a:t>/kunstgebouw/verbeeldingskracht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7761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el 1">
            <a:extLst>
              <a:ext uri="{FF2B5EF4-FFF2-40B4-BE49-F238E27FC236}">
                <a16:creationId xmlns:a16="http://schemas.microsoft.com/office/drawing/2014/main" id="{7E72E392-A7A6-534F-9E6E-2D19B6FF4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Brainsormtechnieken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BB605BE-81FB-B349-95EC-31C9099C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16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50A5556-4C37-F14C-920F-A07BE250D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5829300" cy="2667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9559496-1EBF-254C-8C5A-205EDA5ECBE1}"/>
              </a:ext>
            </a:extLst>
          </p:cNvPr>
          <p:cNvSpPr txBox="1"/>
          <p:nvPr/>
        </p:nvSpPr>
        <p:spPr>
          <a:xfrm>
            <a:off x="549186" y="4304308"/>
            <a:ext cx="2240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Wat zie je hierin?</a:t>
            </a:r>
            <a:br>
              <a:rPr lang="nl-NL" dirty="0"/>
            </a:br>
            <a:r>
              <a:rPr lang="nl-NL" dirty="0"/>
              <a:t>​Oefening om het waarnemen en het  focussen  te oefenen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B538E85-91A0-BC42-A5EB-A9DC8E546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53" y="7292"/>
            <a:ext cx="8340447" cy="675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8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99083-7EC1-A049-9448-E4DEECC21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4E6EC6-65DF-DF4B-91B8-B59F03FD3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17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C7E2D17-707C-DB4F-BBFE-56A4511F2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548" y="110534"/>
            <a:ext cx="10347940" cy="674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04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672F94-3D0F-FB43-934A-F268EE0A4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173FFBC-1E5F-3B47-AD76-D48267E7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18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D716817-2C0A-0D4C-AF71-2E15F2D2D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89961" y="-951357"/>
            <a:ext cx="6461861" cy="853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88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489A31-1244-7844-9AF1-92E53CC3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42C353A-25A8-6746-9152-67F9E7B9B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19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16AE99-2CE5-7841-A13F-25A8ABD9D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69863" y="-924022"/>
            <a:ext cx="6584122" cy="87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74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Voorstellen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2</a:t>
            </a:fld>
            <a:endParaRPr lang="nl-NL"/>
          </a:p>
        </p:txBody>
      </p:sp>
      <p:pic>
        <p:nvPicPr>
          <p:cNvPr id="5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01" y="3267907"/>
            <a:ext cx="2168615" cy="2168615"/>
          </a:xfrm>
        </p:spPr>
      </p:pic>
      <p:sp>
        <p:nvSpPr>
          <p:cNvPr id="6" name="Text Placeholder 7"/>
          <p:cNvSpPr txBox="1">
            <a:spLocks/>
          </p:cNvSpPr>
          <p:nvPr/>
        </p:nvSpPr>
        <p:spPr>
          <a:xfrm>
            <a:off x="457199" y="1766218"/>
            <a:ext cx="2253917" cy="6397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/>
              <a:t>Carlijn Veldhorst </a:t>
            </a:r>
            <a:r>
              <a:rPr lang="nl-NL" sz="2000" i="1" dirty="0"/>
              <a:t>Onderwijskundige </a:t>
            </a:r>
            <a:endParaRPr lang="en-US" sz="2000" i="1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9A9B9B7-5B7B-4EBB-92BE-A8EBFB6B14E2}"/>
              </a:ext>
            </a:extLst>
          </p:cNvPr>
          <p:cNvSpPr txBox="1">
            <a:spLocks/>
          </p:cNvSpPr>
          <p:nvPr/>
        </p:nvSpPr>
        <p:spPr>
          <a:xfrm>
            <a:off x="3244515" y="1773903"/>
            <a:ext cx="2253917" cy="6397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/>
              <a:t>Ronald </a:t>
            </a:r>
            <a:r>
              <a:rPr lang="nl-NL" sz="2000" dirty="0" err="1"/>
              <a:t>von</a:t>
            </a:r>
            <a:r>
              <a:rPr lang="nl-NL" sz="2000" dirty="0"/>
              <a:t> </a:t>
            </a:r>
            <a:r>
              <a:rPr lang="nl-NL" sz="2000" dirty="0" err="1"/>
              <a:t>Piekartz</a:t>
            </a:r>
            <a:r>
              <a:rPr lang="nl-NL" sz="2000" dirty="0"/>
              <a:t> </a:t>
            </a:r>
            <a:r>
              <a:rPr lang="nl-NL" sz="2000" i="1" dirty="0"/>
              <a:t>Docent Pabo </a:t>
            </a:r>
            <a:endParaRPr lang="en-US" sz="2000" i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A9D6D0-2F5C-434C-B3BE-6D4142B3B839}"/>
              </a:ext>
            </a:extLst>
          </p:cNvPr>
          <p:cNvSpPr txBox="1">
            <a:spLocks/>
          </p:cNvSpPr>
          <p:nvPr/>
        </p:nvSpPr>
        <p:spPr>
          <a:xfrm>
            <a:off x="6031832" y="1773903"/>
            <a:ext cx="2470484" cy="6397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/>
              <a:t>Marieke Hagemans</a:t>
            </a:r>
          </a:p>
          <a:p>
            <a:pPr marL="0" indent="0">
              <a:buNone/>
            </a:pPr>
            <a:r>
              <a:rPr lang="nl-NL" sz="2000" i="1" dirty="0"/>
              <a:t>Docent Pabo </a:t>
            </a:r>
            <a:endParaRPr lang="en-US" sz="2000" i="1" dirty="0"/>
          </a:p>
        </p:txBody>
      </p:sp>
      <p:pic>
        <p:nvPicPr>
          <p:cNvPr id="2050" name="Picture 2" descr="Afbeeldingsresultaat voor ronald von piekartz">
            <a:extLst>
              <a:ext uri="{FF2B5EF4-FFF2-40B4-BE49-F238E27FC236}">
                <a16:creationId xmlns:a16="http://schemas.microsoft.com/office/drawing/2014/main" id="{1C159040-8C88-4D7D-8AC9-823468B89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4223" y="3150522"/>
            <a:ext cx="1714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marieke hagemans">
            <a:extLst>
              <a:ext uri="{FF2B5EF4-FFF2-40B4-BE49-F238E27FC236}">
                <a16:creationId xmlns:a16="http://schemas.microsoft.com/office/drawing/2014/main" id="{B678A7B6-5C08-49B7-B86F-988D17DE3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830" y="3222710"/>
            <a:ext cx="2213812" cy="22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035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A2A7FE-29B5-3E4C-AF9D-4A0CEAE22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655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Creatief denken en handelen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A73D0E0-8FF9-CB45-9B22-A33EC1EB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20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8A7E6ED-E6C1-204E-8670-ED4801CB4D83}"/>
              </a:ext>
            </a:extLst>
          </p:cNvPr>
          <p:cNvSpPr txBox="1"/>
          <p:nvPr/>
        </p:nvSpPr>
        <p:spPr>
          <a:xfrm>
            <a:off x="681926" y="1262655"/>
            <a:ext cx="7392691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Creativiteit is de vaardigheid van de leerling om ideeën te bedenken en dingen te creëren die nieuw verrassend en waardevol zijn voor de leerling zelf (leren van kunst)</a:t>
            </a:r>
          </a:p>
          <a:p>
            <a:r>
              <a:rPr lang="nl-NL" sz="2400" dirty="0"/>
              <a:t>​Hierbij horen: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openheid en moed;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zintuigen prikkelen;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het kennen en hanteren van creatieve technieken;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het denken buiten gebaande paden;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nieuwe samenhangen kunnen zien;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het durven nemen van (verantwoorde) risico’s;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fouten kunnen zien als leermogelijkheden;</a:t>
            </a:r>
          </a:p>
          <a:p>
            <a:r>
              <a:rPr lang="nl-NL" sz="2400" dirty="0"/>
              <a:t>    en een ondernemende en onderzoekende houding.</a:t>
            </a:r>
          </a:p>
          <a:p>
            <a:r>
              <a:rPr lang="nl-NL" sz="2000" dirty="0"/>
              <a:t>Bronnen:</a:t>
            </a:r>
          </a:p>
          <a:p>
            <a:r>
              <a:rPr lang="nl-NL" dirty="0">
                <a:hlinkClick r:id="rId3"/>
              </a:rPr>
              <a:t>http://curriculumvandetoekomst.slo.nl/21e-eeuwse-vaardigheden/creatief-denken-en-handelen/voorbeeldmatig-leerplankader</a:t>
            </a:r>
            <a:endParaRPr lang="nl-NL" dirty="0"/>
          </a:p>
          <a:p>
            <a:r>
              <a:rPr lang="nl-NL" dirty="0"/>
              <a:t>​</a:t>
            </a:r>
            <a:r>
              <a:rPr lang="nl-NL" dirty="0">
                <a:hlinkClick r:id="rId4"/>
              </a:rPr>
              <a:t>kunstzinnigeorientatie.slo.nl/leerlijnen/het-creatieve-proces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6395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3CD17-4551-A343-A50D-E2A53CFC6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283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De creatieve vraagstelling, divergeren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45154CF-6C19-0D41-BCAB-8AAAB59E8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21</a:t>
            </a:fld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5E48FA6-05BC-304B-875F-75F2CC63FD8E}"/>
              </a:ext>
            </a:extLst>
          </p:cNvPr>
          <p:cNvSpPr txBox="1"/>
          <p:nvPr/>
        </p:nvSpPr>
        <p:spPr>
          <a:xfrm>
            <a:off x="457200" y="1014682"/>
            <a:ext cx="84698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900" dirty="0"/>
              <a:t>DE CREATIEVE VRAAGSTELLING </a:t>
            </a:r>
            <a:br>
              <a:rPr lang="nl-NL" sz="1900" dirty="0"/>
            </a:br>
            <a:r>
              <a:rPr lang="nl-NL" sz="1900" dirty="0"/>
              <a:t>Een andere manier om creatieve ideeën te blijven genereren is het – herhaald – herformuleren van de vraagstelling. Een voorbeeld maakt dit duidelijk. </a:t>
            </a:r>
          </a:p>
          <a:p>
            <a:r>
              <a:rPr lang="nl-NL" sz="1900" dirty="0"/>
              <a:t>Stel we zoeken ideeën om het schoolplein leuker, maar ook veiliger te maken. Een oefening die zowel in de teamkamer als in de klas toepasselijk kan zijn.</a:t>
            </a:r>
            <a:br>
              <a:rPr lang="nl-NL" sz="1900" dirty="0"/>
            </a:br>
            <a:endParaRPr lang="nl-NL" sz="1900" dirty="0"/>
          </a:p>
          <a:p>
            <a:r>
              <a:rPr lang="nl-NL" sz="1900" dirty="0"/>
              <a:t>Het vraagstuk kan zo geformuleerd zijn: ‘Hoe kunnen we het schoolplein leuker en veiliger maken?’ Maar wat dacht u van ‘Hoe kunnen we het schoolplein veilig maken voor kleuters?’, of ‘Hoe kunnen we het schoolplein leuker maken voor bejaarden?’ Hoe verder van huis u het zoekt, hoe meer vreemde, nieuwe ideeën.</a:t>
            </a:r>
            <a:br>
              <a:rPr lang="nl-NL" sz="1900" dirty="0"/>
            </a:br>
            <a:endParaRPr lang="nl-NL" sz="1900" dirty="0"/>
          </a:p>
          <a:p>
            <a:r>
              <a:rPr lang="nl-NL" sz="1900" dirty="0"/>
              <a:t>Probeer eens op ideeën te komen door de vraag eenvoudigweg om te draaien: ‘Hoe kunnen we het schoolplein levensgevaarlijk maken? En dodelijk saai?’</a:t>
            </a:r>
            <a:br>
              <a:rPr lang="nl-NL" sz="1900" dirty="0"/>
            </a:br>
            <a:r>
              <a:rPr lang="nl-NL" sz="1900" dirty="0"/>
              <a:t>Even wennen maar er komen zeker ideeën op tafel die er bij de eerste formulering van de vraag niet waren gekomen.  (hogere orde denkvragen met een twist)</a:t>
            </a:r>
          </a:p>
          <a:p>
            <a:endParaRPr lang="nl-NL" sz="1900" dirty="0"/>
          </a:p>
          <a:p>
            <a:r>
              <a:rPr lang="nl-NL" sz="1900" dirty="0"/>
              <a:t>De creatieve kunst - en dit is belangrijk - is om die vreemde, rare ideeën terug te koppelen naar de vraagstelling; force-</a:t>
            </a:r>
            <a:r>
              <a:rPr lang="nl-NL" sz="1900" dirty="0" err="1"/>
              <a:t>to</a:t>
            </a:r>
            <a:r>
              <a:rPr lang="nl-NL" sz="1900" dirty="0"/>
              <a:t>-fit. </a:t>
            </a:r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725910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Checklist 2016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2" b="-517"/>
          <a:stretch/>
        </p:blipFill>
        <p:spPr bwMode="auto">
          <a:xfrm>
            <a:off x="-18595" y="-14312"/>
            <a:ext cx="9162595" cy="650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77A0D3CA-562C-CF49-B889-1227E0019303}"/>
              </a:ext>
            </a:extLst>
          </p:cNvPr>
          <p:cNvSpPr/>
          <p:nvPr/>
        </p:nvSpPr>
        <p:spPr>
          <a:xfrm>
            <a:off x="2975675" y="867905"/>
            <a:ext cx="557939" cy="1549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0042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045222" cy="663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752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702" y="-90264"/>
            <a:ext cx="8229600" cy="1143000"/>
          </a:xfrm>
        </p:spPr>
        <p:txBody>
          <a:bodyPr/>
          <a:lstStyle/>
          <a:p>
            <a:r>
              <a:rPr lang="nl-NL" dirty="0"/>
              <a:t>Schilderkunst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1484784"/>
            <a:ext cx="7596336" cy="52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1547664" y="1484784"/>
            <a:ext cx="7596336" cy="5472608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4932040" y="3789040"/>
            <a:ext cx="1129030" cy="1033145"/>
          </a:xfrm>
          <a:prstGeom prst="rect">
            <a:avLst/>
          </a:prstGeom>
          <a:solidFill>
            <a:srgbClr val="D7E4BD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nl-NL" sz="1200" b="1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Groep 5 en 6</a:t>
            </a:r>
            <a:endParaRPr lang="nl-NL" sz="1100" dirty="0">
              <a:solidFill>
                <a:schemeClr val="tx1"/>
              </a:solidFill>
              <a:effectLst/>
              <a:latin typeface="Bell MT"/>
              <a:ea typeface="Calibri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b-NO" sz="1200" b="1" dirty="0">
                <a:solidFill>
                  <a:schemeClr val="tx1"/>
                </a:solidFill>
                <a:effectLst/>
                <a:latin typeface="Bell MT"/>
                <a:ea typeface="Times New Roman"/>
                <a:cs typeface="Bell MT"/>
              </a:rPr>
              <a:t>“van Gogh ”</a:t>
            </a:r>
            <a:endParaRPr lang="nl-NL" sz="1200" dirty="0">
              <a:solidFill>
                <a:schemeClr val="tx1"/>
              </a:solidFill>
              <a:effectLst/>
              <a:latin typeface="Bell MT"/>
              <a:ea typeface="Times New Roman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b-NO" sz="1200" b="1" dirty="0">
                <a:solidFill>
                  <a:schemeClr val="tx1"/>
                </a:solidFill>
                <a:effectLst/>
                <a:latin typeface="Bell MT"/>
                <a:ea typeface="Times New Roman"/>
                <a:cs typeface="Bell MT"/>
              </a:rPr>
              <a:t> </a:t>
            </a:r>
            <a:endParaRPr lang="nl-NL" sz="1200" dirty="0">
              <a:solidFill>
                <a:schemeClr val="tx1"/>
              </a:solidFill>
              <a:effectLst/>
              <a:latin typeface="Bell MT"/>
              <a:ea typeface="Times New Roman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b-NO" sz="1200" b="1" dirty="0" err="1">
                <a:solidFill>
                  <a:schemeClr val="tx1"/>
                </a:solidFill>
                <a:effectLst/>
                <a:latin typeface="Bell MT"/>
                <a:ea typeface="Times New Roman"/>
                <a:cs typeface="Bell MT"/>
              </a:rPr>
              <a:t>Groep</a:t>
            </a:r>
            <a:r>
              <a:rPr lang="nb-NO" sz="1200" b="1" dirty="0">
                <a:solidFill>
                  <a:schemeClr val="tx1"/>
                </a:solidFill>
                <a:effectLst/>
                <a:latin typeface="Bell MT"/>
                <a:ea typeface="Times New Roman"/>
                <a:cs typeface="Bell MT"/>
              </a:rPr>
              <a:t> 5:</a:t>
            </a:r>
            <a:endParaRPr lang="nl-NL" sz="1200" dirty="0">
              <a:solidFill>
                <a:schemeClr val="tx1"/>
              </a:solidFill>
              <a:effectLst/>
              <a:latin typeface="Bell MT"/>
              <a:ea typeface="Times New Roman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b-NO" sz="1200" b="1" dirty="0">
                <a:solidFill>
                  <a:schemeClr val="tx1"/>
                </a:solidFill>
                <a:effectLst/>
                <a:latin typeface="Bell MT"/>
                <a:ea typeface="Times New Roman"/>
                <a:cs typeface="Bell MT"/>
              </a:rPr>
              <a:t>Groep6:</a:t>
            </a:r>
            <a:endParaRPr lang="nl-NL" sz="1200" dirty="0">
              <a:solidFill>
                <a:schemeClr val="tx1"/>
              </a:solidFill>
              <a:effectLst/>
              <a:latin typeface="Bell MT"/>
              <a:ea typeface="Times New Roman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b-NO" sz="1100" dirty="0">
                <a:solidFill>
                  <a:srgbClr val="FF0000"/>
                </a:solidFill>
                <a:effectLst/>
                <a:ea typeface="Times New Roman"/>
                <a:cs typeface="Times New Roman"/>
              </a:rPr>
              <a:t> </a:t>
            </a:r>
            <a:endParaRPr lang="nl-NL" sz="1200" dirty="0">
              <a:effectLst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nb-NO" sz="1200" dirty="0">
                <a:effectLst/>
                <a:ea typeface="Times New Roman"/>
                <a:cs typeface="Times New Roman"/>
              </a:rPr>
              <a:t> </a:t>
            </a:r>
            <a:endParaRPr lang="nl-NL" sz="1200" dirty="0">
              <a:effectLst/>
              <a:ea typeface="Times New Roman"/>
              <a:cs typeface="Times New Roman"/>
            </a:endParaRPr>
          </a:p>
        </p:txBody>
      </p:sp>
      <p:sp>
        <p:nvSpPr>
          <p:cNvPr id="7" name="Text Box 423"/>
          <p:cNvSpPr txBox="1">
            <a:spLocks noChangeArrowheads="1"/>
          </p:cNvSpPr>
          <p:nvPr/>
        </p:nvSpPr>
        <p:spPr bwMode="auto">
          <a:xfrm>
            <a:off x="6100445" y="5229200"/>
            <a:ext cx="3043555" cy="1224136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nl-NL" sz="1200" b="1" dirty="0">
                <a:effectLst/>
                <a:latin typeface="Bell MT"/>
                <a:ea typeface="Times New Roman"/>
                <a:cs typeface="Times New Roman"/>
              </a:rPr>
              <a:t>TEKENEN. Titel </a:t>
            </a:r>
            <a:r>
              <a:rPr lang="nb-NO" sz="1100" b="1" dirty="0" err="1">
                <a:effectLst/>
                <a:latin typeface="Times New Roman"/>
                <a:ea typeface="Times New Roman"/>
                <a:cs typeface="Times New Roman"/>
              </a:rPr>
              <a:t>relatie</a:t>
            </a:r>
            <a:r>
              <a:rPr lang="nb-NO" sz="1100" b="1" dirty="0">
                <a:effectLst/>
                <a:latin typeface="Times New Roman"/>
                <a:ea typeface="Times New Roman"/>
                <a:cs typeface="Times New Roman"/>
              </a:rPr>
              <a:t> met </a:t>
            </a:r>
            <a:r>
              <a:rPr lang="nb-NO" sz="1100" b="1" dirty="0" err="1">
                <a:effectLst/>
                <a:latin typeface="Times New Roman"/>
                <a:ea typeface="Times New Roman"/>
                <a:cs typeface="Times New Roman"/>
              </a:rPr>
              <a:t>Cobra</a:t>
            </a:r>
            <a:r>
              <a:rPr lang="nb-NO" sz="1100" b="1" dirty="0">
                <a:effectLst/>
                <a:latin typeface="Times New Roman"/>
                <a:ea typeface="Times New Roman"/>
                <a:cs typeface="Times New Roman"/>
              </a:rPr>
              <a:t>, </a:t>
            </a:r>
            <a:r>
              <a:rPr lang="nb-NO" sz="1100" b="1" dirty="0" err="1">
                <a:effectLst/>
                <a:latin typeface="Times New Roman"/>
                <a:ea typeface="Times New Roman"/>
                <a:cs typeface="Times New Roman"/>
              </a:rPr>
              <a:t>voorloper</a:t>
            </a:r>
            <a:r>
              <a:rPr lang="nb-NO" sz="1100" b="1" dirty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nb-NO" sz="1100" b="1" dirty="0" err="1">
                <a:effectLst/>
                <a:latin typeface="Times New Roman"/>
                <a:ea typeface="Times New Roman"/>
                <a:cs typeface="Times New Roman"/>
              </a:rPr>
              <a:t>schilder</a:t>
            </a:r>
            <a:r>
              <a:rPr lang="nb-NO" sz="1100" b="1" dirty="0">
                <a:effectLst/>
                <a:latin typeface="Times New Roman"/>
                <a:ea typeface="Times New Roman"/>
                <a:cs typeface="Times New Roman"/>
              </a:rPr>
              <a:t> van </a:t>
            </a:r>
            <a:r>
              <a:rPr lang="nb-NO" sz="1100" b="1" dirty="0" err="1">
                <a:effectLst/>
                <a:latin typeface="Times New Roman"/>
                <a:ea typeface="Times New Roman"/>
                <a:cs typeface="Times New Roman"/>
              </a:rPr>
              <a:t>uit</a:t>
            </a:r>
            <a:r>
              <a:rPr lang="nb-NO" sz="1100" b="1" dirty="0">
                <a:effectLst/>
                <a:latin typeface="Times New Roman"/>
                <a:ea typeface="Times New Roman"/>
                <a:cs typeface="Times New Roman"/>
              </a:rPr>
              <a:t> het </a:t>
            </a:r>
            <a:r>
              <a:rPr lang="nb-NO" sz="1100" b="1" dirty="0" err="1">
                <a:effectLst/>
                <a:latin typeface="Times New Roman"/>
                <a:ea typeface="Times New Roman"/>
                <a:cs typeface="Times New Roman"/>
              </a:rPr>
              <a:t>gevoel</a:t>
            </a:r>
            <a:endParaRPr lang="nl-NL" sz="12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b="1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 55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nl-NL" sz="1050" b="1" dirty="0">
                <a:effectLst/>
                <a:latin typeface="Bell MT"/>
                <a:ea typeface="Times New Roman"/>
                <a:cs typeface="Times New Roman"/>
              </a:rPr>
              <a:t>Tussendoel</a:t>
            </a:r>
            <a:r>
              <a:rPr lang="nl-NL" sz="1200" b="1" dirty="0">
                <a:effectLst/>
                <a:latin typeface="Bell MT"/>
                <a:ea typeface="Times New Roman"/>
                <a:cs typeface="Times New Roman"/>
              </a:rPr>
              <a:t>:</a:t>
            </a:r>
            <a:r>
              <a:rPr lang="nl-NL" sz="1200" b="1" dirty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nl-NL" sz="1000" b="1" dirty="0">
                <a:latin typeface="Bell MT"/>
                <a:ea typeface="Times New Roman"/>
                <a:cs typeface="Bell MT"/>
              </a:rPr>
              <a:t>z</a:t>
            </a:r>
            <a:r>
              <a:rPr lang="nl-NL" sz="1000" b="1" dirty="0">
                <a:effectLst/>
                <a:latin typeface="Bell MT"/>
                <a:ea typeface="Times New Roman"/>
                <a:cs typeface="Bell MT"/>
              </a:rPr>
              <a:t>e tonen respect voor het werk en de werk- en zienswijze van anderen.</a:t>
            </a:r>
            <a:endParaRPr lang="nl-NL" sz="1200" dirty="0">
              <a:effectLst/>
              <a:latin typeface="Bell MT"/>
              <a:ea typeface="Times New Roman"/>
              <a:cs typeface="Bell MT"/>
            </a:endParaRPr>
          </a:p>
          <a:p>
            <a:pPr>
              <a:spcAft>
                <a:spcPts val="600"/>
              </a:spcAft>
            </a:pPr>
            <a:r>
              <a:rPr lang="nb-NO" sz="1000" dirty="0">
                <a:solidFill>
                  <a:srgbClr val="313E15"/>
                </a:solidFill>
                <a:effectLst/>
                <a:latin typeface="Bell MT"/>
                <a:ea typeface="Times New Roman"/>
                <a:cs typeface="Times New Roman"/>
              </a:rPr>
              <a:t> </a:t>
            </a:r>
            <a:endParaRPr lang="nl-NL" sz="1000" dirty="0">
              <a:solidFill>
                <a:srgbClr val="43541D"/>
              </a:solidFill>
              <a:effectLst/>
              <a:latin typeface="Bell MT"/>
              <a:ea typeface="Times New Roman"/>
              <a:cs typeface="Times New Roman"/>
            </a:endParaRPr>
          </a:p>
        </p:txBody>
      </p:sp>
      <p:sp>
        <p:nvSpPr>
          <p:cNvPr id="8" name="Text Box 423"/>
          <p:cNvSpPr txBox="1">
            <a:spLocks noChangeArrowheads="1"/>
          </p:cNvSpPr>
          <p:nvPr/>
        </p:nvSpPr>
        <p:spPr bwMode="auto">
          <a:xfrm>
            <a:off x="6084570" y="2132856"/>
            <a:ext cx="3059430" cy="1200150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DANS. Titel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b="1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 54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Tussendoel:</a:t>
            </a:r>
            <a:r>
              <a:rPr lang="nb-NO" sz="1000" b="1" dirty="0"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experimenteren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met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verschillende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klankkleuren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en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bespeelmogelijkheden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die passen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bij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het instrument</a:t>
            </a:r>
            <a:endParaRPr lang="nl-NL" sz="1000" dirty="0">
              <a:effectLst/>
              <a:latin typeface="Bell MT"/>
              <a:ea typeface="Times New Roman"/>
              <a:cs typeface="Bell MT"/>
            </a:endParaRPr>
          </a:p>
        </p:txBody>
      </p:sp>
      <p:sp>
        <p:nvSpPr>
          <p:cNvPr id="9" name="Text Box 423"/>
          <p:cNvSpPr txBox="1">
            <a:spLocks noChangeArrowheads="1"/>
          </p:cNvSpPr>
          <p:nvPr/>
        </p:nvSpPr>
        <p:spPr bwMode="auto">
          <a:xfrm>
            <a:off x="1547664" y="2132856"/>
            <a:ext cx="3171825" cy="1080120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GESCHIEDENIS. Titel 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b="1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 </a:t>
            </a:r>
            <a:r>
              <a:rPr lang="nl-NL" sz="1100" b="1" dirty="0">
                <a:effectLst/>
                <a:latin typeface="Bell MT"/>
                <a:ea typeface="Times New Roman"/>
                <a:cs typeface="Times New Roman"/>
              </a:rPr>
              <a:t>53</a:t>
            </a:r>
            <a:endParaRPr lang="nl-NL" sz="11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Tussendoel</a:t>
            </a:r>
            <a:r>
              <a:rPr lang="nl-NL" sz="1000" b="1" dirty="0">
                <a:effectLst/>
                <a:latin typeface="Arial"/>
                <a:ea typeface="Times New Roman"/>
                <a:cs typeface="Times New Roman"/>
              </a:rPr>
              <a:t>:</a:t>
            </a:r>
            <a:r>
              <a:rPr lang="nb-NO" sz="1000" b="1" dirty="0"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nb-NO" sz="1050" b="1" dirty="0" err="1">
                <a:latin typeface="Bell MT"/>
                <a:ea typeface="Times New Roman"/>
                <a:cs typeface="Bell MT"/>
              </a:rPr>
              <a:t>t</a:t>
            </a:r>
            <a:r>
              <a:rPr lang="nb-NO" sz="1050" b="1" dirty="0" err="1">
                <a:effectLst/>
                <a:latin typeface="Bell MT"/>
                <a:ea typeface="Times New Roman"/>
                <a:cs typeface="Bell MT"/>
              </a:rPr>
              <a:t>ijd</a:t>
            </a:r>
            <a:r>
              <a:rPr lang="nb-NO" sz="1050" b="1" dirty="0">
                <a:effectLst/>
                <a:latin typeface="Bell MT"/>
                <a:ea typeface="Times New Roman"/>
                <a:cs typeface="Bell MT"/>
              </a:rPr>
              <a:t>  van burger</a:t>
            </a:r>
            <a:r>
              <a:rPr lang="nl-NL" sz="1050" dirty="0">
                <a:latin typeface="Bell MT"/>
                <a:ea typeface="Times New Roman"/>
                <a:cs typeface="Bell MT"/>
              </a:rPr>
              <a:t> </a:t>
            </a:r>
            <a:r>
              <a:rPr lang="nb-NO" sz="1050" b="1" dirty="0">
                <a:effectLst/>
                <a:latin typeface="Bell MT"/>
                <a:ea typeface="Times New Roman"/>
                <a:cs typeface="Bell MT"/>
              </a:rPr>
              <a:t>en </a:t>
            </a:r>
            <a:r>
              <a:rPr lang="nb-NO" sz="1050" b="1" dirty="0" err="1">
                <a:effectLst/>
                <a:latin typeface="Bell MT"/>
                <a:ea typeface="Times New Roman"/>
                <a:cs typeface="Bell MT"/>
              </a:rPr>
              <a:t>stoommachines</a:t>
            </a:r>
            <a:r>
              <a:rPr lang="nb-NO" sz="600" b="1" dirty="0" err="1">
                <a:effectLst/>
                <a:latin typeface="Bell MT"/>
                <a:ea typeface="Times New Roman"/>
                <a:cs typeface="Bell MT"/>
              </a:rPr>
              <a:t>T</a:t>
            </a:r>
            <a:r>
              <a:rPr lang="nb-NO" sz="6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50" b="1" dirty="0">
                <a:effectLst/>
                <a:latin typeface="Bell MT"/>
                <a:ea typeface="Times New Roman"/>
                <a:cs typeface="Bell MT"/>
              </a:rPr>
              <a:t>(1800 - 1900)</a:t>
            </a:r>
            <a:endParaRPr lang="nl-NL" sz="1050" dirty="0">
              <a:effectLst/>
              <a:latin typeface="Bell MT"/>
              <a:ea typeface="Times New Roman"/>
              <a:cs typeface="Bell MT"/>
            </a:endParaRPr>
          </a:p>
        </p:txBody>
      </p:sp>
      <p:sp>
        <p:nvSpPr>
          <p:cNvPr id="10" name="Text Box 423"/>
          <p:cNvSpPr txBox="1">
            <a:spLocks noChangeArrowheads="1"/>
          </p:cNvSpPr>
          <p:nvPr/>
        </p:nvSpPr>
        <p:spPr bwMode="auto">
          <a:xfrm>
            <a:off x="1547664" y="3645024"/>
            <a:ext cx="3168352" cy="1224136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NATUUR EN TECHNIEK . Titel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b="1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 42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nl-NL" sz="1050" b="1" dirty="0">
                <a:effectLst/>
                <a:latin typeface="Bell MT"/>
                <a:ea typeface="Times New Roman"/>
                <a:cs typeface="Times New Roman"/>
              </a:rPr>
              <a:t>Tussendoel</a:t>
            </a:r>
            <a:r>
              <a:rPr lang="nl-NL" sz="1100" b="1" dirty="0">
                <a:effectLst/>
                <a:latin typeface="Bell MT"/>
                <a:ea typeface="Times New Roman"/>
                <a:cs typeface="Bell MT"/>
              </a:rPr>
              <a:t>:</a:t>
            </a:r>
          </a:p>
          <a:p>
            <a:pPr marL="171450" lvl="0" indent="-171450">
              <a:spcAft>
                <a:spcPts val="0"/>
              </a:spcAft>
              <a:buSzPts val="1000"/>
              <a:buFont typeface="Arial"/>
              <a:buChar char="•"/>
              <a:tabLst>
                <a:tab pos="457200" algn="l"/>
              </a:tabLst>
            </a:pPr>
            <a:r>
              <a:rPr lang="nl-NL" sz="1100" b="1" dirty="0">
                <a:latin typeface="Bell MT"/>
                <a:ea typeface="Times New Roman"/>
                <a:cs typeface="Bell MT"/>
              </a:rPr>
              <a:t>    </a:t>
            </a:r>
            <a:r>
              <a:rPr lang="nl-NL" sz="11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l-NL" sz="1000" b="1" dirty="0">
                <a:effectLst/>
                <a:latin typeface="Bell MT"/>
                <a:ea typeface="Times New Roman"/>
                <a:cs typeface="Bell MT"/>
              </a:rPr>
              <a:t>licht is afkomstig van bronnen </a:t>
            </a:r>
            <a:endParaRPr lang="nl-NL" sz="1400" dirty="0">
              <a:effectLst/>
              <a:latin typeface="Bell MT"/>
              <a:ea typeface="Times New Roman"/>
              <a:cs typeface="Bell MT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nl-NL" sz="1000" b="1" dirty="0">
                <a:effectLst/>
                <a:latin typeface="Bell MT"/>
                <a:ea typeface="Times New Roman"/>
                <a:cs typeface="Bell MT"/>
              </a:rPr>
              <a:t>licht wordt teruggekaatst en/of doorgelaten </a:t>
            </a:r>
            <a:endParaRPr lang="nl-NL" sz="1400" dirty="0">
              <a:effectLst/>
              <a:latin typeface="Bell MT"/>
              <a:ea typeface="Times New Roman"/>
              <a:cs typeface="Bell MT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rgbClr val="FF0000"/>
                </a:solidFill>
                <a:effectLst/>
                <a:latin typeface="Bell MT"/>
                <a:ea typeface="Times New Roman"/>
                <a:cs typeface="Times New Roman"/>
              </a:rPr>
              <a:t> </a:t>
            </a:r>
            <a:endParaRPr lang="nl-NL" sz="1000" dirty="0">
              <a:solidFill>
                <a:srgbClr val="43541D"/>
              </a:solidFill>
              <a:effectLst/>
              <a:latin typeface="Bell MT"/>
              <a:ea typeface="Times New Roman"/>
              <a:cs typeface="Times New Roman"/>
            </a:endParaRPr>
          </a:p>
        </p:txBody>
      </p:sp>
      <p:sp>
        <p:nvSpPr>
          <p:cNvPr id="11" name="Text Box 423"/>
          <p:cNvSpPr txBox="1">
            <a:spLocks noChangeArrowheads="1"/>
          </p:cNvSpPr>
          <p:nvPr/>
        </p:nvSpPr>
        <p:spPr bwMode="auto">
          <a:xfrm>
            <a:off x="1547665" y="5157192"/>
            <a:ext cx="3168352" cy="1368152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TAAL. Titel 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b="1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 2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Tussendoel</a:t>
            </a:r>
            <a:r>
              <a:rPr lang="nl-NL" sz="1000" b="1" dirty="0">
                <a:effectLst/>
                <a:latin typeface="Bell MT"/>
                <a:ea typeface="Times New Roman"/>
                <a:cs typeface="Bell MT"/>
              </a:rPr>
              <a:t>: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vooral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informatief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(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presentaties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mondelinge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verslagen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en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vragen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om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informatie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bijvoorbeeld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) en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instructief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;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verhalend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en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betogend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komt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ook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voor</a:t>
            </a:r>
            <a:endParaRPr lang="nl-NL" sz="1050" dirty="0">
              <a:effectLst/>
              <a:latin typeface="Bell MT"/>
              <a:ea typeface="Times New Roman"/>
              <a:cs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535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Architectuur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1484784"/>
            <a:ext cx="760617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1547664" y="1556792"/>
            <a:ext cx="7596336" cy="5472608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4427984" y="3645024"/>
            <a:ext cx="1550035" cy="1152128"/>
          </a:xfrm>
          <a:prstGeom prst="rect">
            <a:avLst/>
          </a:prstGeom>
          <a:solidFill>
            <a:srgbClr val="D7E4BD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nl-NL" sz="1200" b="1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Groep 7 en 8:</a:t>
            </a:r>
            <a:endParaRPr lang="nl-NL" sz="1100" dirty="0">
              <a:solidFill>
                <a:schemeClr val="tx1"/>
              </a:solidFill>
              <a:effectLst/>
              <a:latin typeface="Bell MT"/>
              <a:ea typeface="Calibri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 </a:t>
            </a:r>
            <a:r>
              <a:rPr lang="nl-NL" sz="1200" b="1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“ Bruggen Bouwen”</a:t>
            </a:r>
            <a:endParaRPr lang="nl-NL" sz="1100" b="1" dirty="0">
              <a:solidFill>
                <a:schemeClr val="tx1"/>
              </a:solidFill>
              <a:effectLst/>
              <a:latin typeface="Bell MT"/>
              <a:ea typeface="Calibri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l-NL" sz="1200" b="1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 </a:t>
            </a:r>
            <a:endParaRPr lang="nl-NL" sz="1100" b="1" dirty="0">
              <a:solidFill>
                <a:schemeClr val="tx1"/>
              </a:solidFill>
              <a:effectLst/>
              <a:latin typeface="Bell MT"/>
              <a:ea typeface="Calibri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l-NL" sz="1200" b="1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Groep 7:</a:t>
            </a:r>
            <a:endParaRPr lang="nl-NL" sz="1100" b="1" dirty="0">
              <a:solidFill>
                <a:schemeClr val="tx1"/>
              </a:solidFill>
              <a:effectLst/>
              <a:latin typeface="Bell MT"/>
              <a:ea typeface="Calibri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l-NL" sz="1200" b="1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Groep 8:</a:t>
            </a:r>
            <a:endParaRPr lang="nl-NL" sz="1100" b="1" dirty="0">
              <a:solidFill>
                <a:schemeClr val="tx1"/>
              </a:solidFill>
              <a:effectLst/>
              <a:latin typeface="Bell MT"/>
              <a:ea typeface="Calibri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l-NL" sz="1200" b="1" dirty="0">
                <a:effectLst/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6" name="Text Box 423"/>
          <p:cNvSpPr txBox="1">
            <a:spLocks noChangeArrowheads="1"/>
          </p:cNvSpPr>
          <p:nvPr/>
        </p:nvSpPr>
        <p:spPr bwMode="auto">
          <a:xfrm>
            <a:off x="6444208" y="5229200"/>
            <a:ext cx="2699792" cy="1080120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TEKENEN. Titel </a:t>
            </a:r>
            <a:r>
              <a:rPr lang="nl-NL" sz="1000" b="1" dirty="0" err="1">
                <a:effectLst/>
                <a:latin typeface="Bell MT"/>
                <a:ea typeface="Times New Roman"/>
                <a:cs typeface="Times New Roman"/>
              </a:rPr>
              <a:t>Ontwerptekenening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b="1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 54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Tussendoel:</a:t>
            </a:r>
            <a:r>
              <a:rPr lang="nb-NO" sz="1000" b="1" dirty="0"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opbouw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ordening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evenwicht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en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betekenis</a:t>
            </a:r>
            <a:endParaRPr lang="nl-NL" sz="1000" dirty="0">
              <a:effectLst/>
              <a:latin typeface="Bell MT"/>
              <a:ea typeface="Times New Roman"/>
              <a:cs typeface="Bell MT"/>
            </a:endParaRPr>
          </a:p>
        </p:txBody>
      </p:sp>
      <p:sp>
        <p:nvSpPr>
          <p:cNvPr id="9" name="Text Box 423"/>
          <p:cNvSpPr txBox="1">
            <a:spLocks noChangeArrowheads="1"/>
          </p:cNvSpPr>
          <p:nvPr/>
        </p:nvSpPr>
        <p:spPr bwMode="auto">
          <a:xfrm>
            <a:off x="6329045" y="2204864"/>
            <a:ext cx="2814955" cy="1296144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MUZIEK. Titel 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b="1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 54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Tussendoel:</a:t>
            </a:r>
            <a:r>
              <a:rPr lang="nl-NL" sz="1000" b="1" dirty="0"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langere,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complexe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structuren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met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herhalingen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contrasten en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variaties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in tekst en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melodie</a:t>
            </a:r>
            <a:endParaRPr lang="nl-NL" sz="1000" dirty="0">
              <a:effectLst/>
              <a:latin typeface="Bell MT"/>
              <a:ea typeface="Times New Roman"/>
              <a:cs typeface="Bell MT"/>
            </a:endParaRPr>
          </a:p>
        </p:txBody>
      </p:sp>
      <p:sp>
        <p:nvSpPr>
          <p:cNvPr id="11" name="Text Box 423"/>
          <p:cNvSpPr txBox="1">
            <a:spLocks noChangeArrowheads="1"/>
          </p:cNvSpPr>
          <p:nvPr/>
        </p:nvSpPr>
        <p:spPr bwMode="auto">
          <a:xfrm>
            <a:off x="1547664" y="2204864"/>
            <a:ext cx="2603500" cy="1199515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GESCHIEDENIS. Titel 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b="1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 51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Tussendoel:</a:t>
            </a:r>
            <a:r>
              <a:rPr lang="nb-NO" sz="1000" b="1" dirty="0"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motieven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van mensen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voor</a:t>
            </a:r>
            <a:r>
              <a:rPr lang="nb-NO" sz="1000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handelingen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uit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het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verleden</a:t>
            </a:r>
            <a:endParaRPr lang="nl-NL" sz="1000" dirty="0">
              <a:effectLst/>
              <a:latin typeface="Bell MT"/>
              <a:ea typeface="Times New Roman"/>
              <a:cs typeface="Bell MT"/>
            </a:endParaRPr>
          </a:p>
        </p:txBody>
      </p:sp>
      <p:sp>
        <p:nvSpPr>
          <p:cNvPr id="12" name="Text Box 423"/>
          <p:cNvSpPr txBox="1">
            <a:spLocks noChangeArrowheads="1"/>
          </p:cNvSpPr>
          <p:nvPr/>
        </p:nvSpPr>
        <p:spPr bwMode="auto">
          <a:xfrm>
            <a:off x="1547664" y="5229200"/>
            <a:ext cx="2592288" cy="1152128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REKENEN. Titel Bouwtekening op schaal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200" b="1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200" b="1" dirty="0">
                <a:effectLst/>
                <a:latin typeface="Bell MT"/>
                <a:ea typeface="Times New Roman"/>
                <a:cs typeface="Times New Roman"/>
              </a:rPr>
              <a:t> 33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Tussendoel:</a:t>
            </a:r>
            <a:r>
              <a:rPr lang="nl-NL" sz="1200" dirty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nb-NO" sz="1050" b="1" dirty="0" err="1">
                <a:latin typeface="Bell MT"/>
                <a:ea typeface="Times New Roman"/>
                <a:cs typeface="Bell MT"/>
              </a:rPr>
              <a:t>w</a:t>
            </a:r>
            <a:r>
              <a:rPr lang="nb-NO" sz="1050" b="1" dirty="0" err="1">
                <a:effectLst/>
                <a:latin typeface="Bell MT"/>
                <a:ea typeface="Times New Roman"/>
                <a:cs typeface="Bell MT"/>
              </a:rPr>
              <a:t>egen</a:t>
            </a:r>
            <a:r>
              <a:rPr lang="nb-NO" sz="1050" b="1" dirty="0">
                <a:effectLst/>
                <a:latin typeface="Bell MT"/>
                <a:ea typeface="Times New Roman"/>
                <a:cs typeface="Bell MT"/>
              </a:rPr>
              <a:t>, meten en </a:t>
            </a:r>
            <a:r>
              <a:rPr lang="nb-NO" sz="1050" b="1" dirty="0" err="1">
                <a:effectLst/>
                <a:latin typeface="Bell MT"/>
                <a:ea typeface="Times New Roman"/>
                <a:cs typeface="Bell MT"/>
              </a:rPr>
              <a:t>tekenen</a:t>
            </a:r>
            <a:r>
              <a:rPr lang="nb-NO" sz="1050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50" b="1" dirty="0" err="1">
                <a:effectLst/>
                <a:latin typeface="Bell MT"/>
                <a:ea typeface="Times New Roman"/>
                <a:cs typeface="Bell MT"/>
              </a:rPr>
              <a:t>op</a:t>
            </a:r>
            <a:r>
              <a:rPr lang="nb-NO" sz="105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50" b="1" dirty="0" err="1">
                <a:effectLst/>
                <a:latin typeface="Bell MT"/>
                <a:ea typeface="Times New Roman"/>
                <a:cs typeface="Bell MT"/>
              </a:rPr>
              <a:t>schaal</a:t>
            </a:r>
            <a:endParaRPr lang="nl-NL" sz="800" dirty="0">
              <a:effectLst/>
              <a:latin typeface="Bell MT"/>
              <a:ea typeface="Times New Roman"/>
              <a:cs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415239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Architectuur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1484784"/>
            <a:ext cx="760617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1547664" y="1556792"/>
            <a:ext cx="7596336" cy="5472608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4499992" y="3429000"/>
            <a:ext cx="1517650" cy="125824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nl-NL" sz="1200" b="1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Groep 1 en 2</a:t>
            </a:r>
            <a:endParaRPr lang="nl-NL" sz="1100" b="1" dirty="0">
              <a:solidFill>
                <a:schemeClr val="tx1"/>
              </a:solidFill>
              <a:effectLst/>
              <a:latin typeface="Bell MT"/>
              <a:ea typeface="Calibri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l-NL" sz="1200" b="1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 “Torens bouwen”</a:t>
            </a:r>
            <a:endParaRPr lang="nl-NL" sz="1100" b="1" dirty="0">
              <a:solidFill>
                <a:schemeClr val="tx1"/>
              </a:solidFill>
              <a:effectLst/>
              <a:latin typeface="Bell MT"/>
              <a:ea typeface="Calibri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l-NL" sz="1200" b="1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 </a:t>
            </a:r>
            <a:endParaRPr lang="nl-NL" sz="1100" b="1" dirty="0">
              <a:solidFill>
                <a:schemeClr val="tx1"/>
              </a:solidFill>
              <a:effectLst/>
              <a:latin typeface="Bell MT"/>
              <a:ea typeface="Calibri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l-NL" sz="1200" b="1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Groep 1:</a:t>
            </a:r>
            <a:endParaRPr lang="nl-NL" sz="1100" b="1" dirty="0">
              <a:solidFill>
                <a:schemeClr val="tx1"/>
              </a:solidFill>
              <a:effectLst/>
              <a:latin typeface="Bell MT"/>
              <a:ea typeface="Calibri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l-NL" sz="1200" b="1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Groep 2:</a:t>
            </a:r>
            <a:endParaRPr lang="nl-NL" sz="1100" b="1" dirty="0">
              <a:solidFill>
                <a:schemeClr val="tx1"/>
              </a:solidFill>
              <a:effectLst/>
              <a:latin typeface="Bell MT"/>
              <a:ea typeface="Calibri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l-NL" sz="1100" b="1" dirty="0">
                <a:solidFill>
                  <a:schemeClr val="tx1"/>
                </a:solidFill>
                <a:effectLst/>
                <a:latin typeface="Bell MT"/>
                <a:ea typeface="Times New Roman"/>
                <a:cs typeface="Bell MT"/>
              </a:rPr>
              <a:t> </a:t>
            </a:r>
            <a:endParaRPr lang="nl-NL" sz="1200" b="1" dirty="0">
              <a:solidFill>
                <a:schemeClr val="tx1"/>
              </a:solidFill>
              <a:effectLst/>
              <a:latin typeface="Bell MT"/>
              <a:ea typeface="Times New Roman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b-NO" sz="1200" dirty="0">
                <a:effectLst/>
                <a:ea typeface="Times New Roman"/>
                <a:cs typeface="Times New Roman"/>
              </a:rPr>
              <a:t> </a:t>
            </a:r>
            <a:endParaRPr lang="nl-NL" sz="1200" dirty="0">
              <a:effectLst/>
              <a:ea typeface="Times New Roman"/>
              <a:cs typeface="Times New Roman"/>
            </a:endParaRPr>
          </a:p>
        </p:txBody>
      </p:sp>
      <p:sp>
        <p:nvSpPr>
          <p:cNvPr id="6" name="Text Box 423"/>
          <p:cNvSpPr txBox="1">
            <a:spLocks noChangeArrowheads="1"/>
          </p:cNvSpPr>
          <p:nvPr/>
        </p:nvSpPr>
        <p:spPr bwMode="auto">
          <a:xfrm>
            <a:off x="6327503" y="1988840"/>
            <a:ext cx="2814955" cy="1144905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HANDVAARDIGHEID</a:t>
            </a: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. Titel</a:t>
            </a:r>
          </a:p>
          <a:p>
            <a:pPr>
              <a:spcAft>
                <a:spcPts val="600"/>
              </a:spcAft>
            </a:pP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</a:p>
          <a:p>
            <a:pPr>
              <a:spcAft>
                <a:spcPts val="600"/>
              </a:spcAft>
            </a:pP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100" dirty="0">
                <a:effectLst/>
                <a:latin typeface="Bell MT"/>
                <a:ea typeface="Times New Roman"/>
                <a:cs typeface="Times New Roman"/>
              </a:rPr>
              <a:t>nr54</a:t>
            </a:r>
          </a:p>
          <a:p>
            <a:pPr>
              <a:spcAft>
                <a:spcPts val="600"/>
              </a:spcAft>
            </a:pP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Tussendoel: :</a:t>
            </a: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Beeldaspect,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ruimtelijk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bouwen</a:t>
            </a:r>
            <a:br>
              <a:rPr lang="nb-NO" sz="1000" b="1" dirty="0">
                <a:effectLst/>
                <a:latin typeface="Bell MT"/>
                <a:ea typeface="Times New Roman"/>
                <a:cs typeface="Bell MT"/>
              </a:rPr>
            </a:b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(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voor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achter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in, tussen, onder,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boven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op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enz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.)</a:t>
            </a:r>
            <a:endParaRPr lang="nl-NL" sz="1000" b="1" dirty="0">
              <a:effectLst/>
              <a:latin typeface="Bell MT"/>
              <a:ea typeface="Times New Roman"/>
              <a:cs typeface="Bell MT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rgbClr val="43541D"/>
                </a:solidFill>
                <a:effectLst/>
                <a:latin typeface="Bell MT"/>
                <a:ea typeface="Times New Roman"/>
                <a:cs typeface="Times New Roman"/>
              </a:rPr>
              <a:t> </a:t>
            </a:r>
            <a:endParaRPr lang="nl-NL" sz="1000" dirty="0">
              <a:solidFill>
                <a:srgbClr val="43541D"/>
              </a:solidFill>
              <a:effectLst/>
              <a:latin typeface="Bell MT"/>
              <a:ea typeface="Times New Roman"/>
              <a:cs typeface="Times New Roman"/>
            </a:endParaRPr>
          </a:p>
        </p:txBody>
      </p:sp>
      <p:sp>
        <p:nvSpPr>
          <p:cNvPr id="7" name="Text Box 423"/>
          <p:cNvSpPr txBox="1">
            <a:spLocks noChangeArrowheads="1"/>
          </p:cNvSpPr>
          <p:nvPr/>
        </p:nvSpPr>
        <p:spPr bwMode="auto">
          <a:xfrm>
            <a:off x="6354318" y="5445224"/>
            <a:ext cx="2759962" cy="1100455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TEKENEN</a:t>
            </a: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. Titel </a:t>
            </a:r>
          </a:p>
          <a:p>
            <a:pPr>
              <a:spcAft>
                <a:spcPts val="600"/>
              </a:spcAft>
            </a:pP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</a:p>
          <a:p>
            <a:pPr>
              <a:spcAft>
                <a:spcPts val="600"/>
              </a:spcAft>
            </a:pP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 </a:t>
            </a:r>
            <a:r>
              <a:rPr lang="nl-NL" sz="1100" dirty="0">
                <a:effectLst/>
                <a:latin typeface="Bell MT"/>
                <a:ea typeface="Times New Roman"/>
                <a:cs typeface="Times New Roman"/>
              </a:rPr>
              <a:t>54</a:t>
            </a:r>
          </a:p>
          <a:p>
            <a:pPr>
              <a:spcAft>
                <a:spcPts val="600"/>
              </a:spcAft>
            </a:pP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Tussendoel </a:t>
            </a:r>
            <a:r>
              <a:rPr lang="nl-NL" sz="1000" b="1" dirty="0">
                <a:effectLst/>
                <a:latin typeface="Bell MT"/>
                <a:ea typeface="Times New Roman"/>
                <a:cs typeface="Bell MT"/>
              </a:rPr>
              <a:t>Beeldaspect,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vormsoorten</a:t>
            </a:r>
            <a:br>
              <a:rPr lang="nb-NO" sz="1000" b="1" dirty="0">
                <a:effectLst/>
                <a:latin typeface="Bell MT"/>
                <a:ea typeface="Times New Roman"/>
                <a:cs typeface="Bell MT"/>
              </a:rPr>
            </a:b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(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rond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vierkant,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driehoek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bol,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enz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.)</a:t>
            </a:r>
            <a:endParaRPr lang="nl-NL" sz="1000" b="1" dirty="0">
              <a:effectLst/>
              <a:latin typeface="Bell MT"/>
              <a:ea typeface="Times New Roman"/>
              <a:cs typeface="Bell MT"/>
            </a:endParaRPr>
          </a:p>
        </p:txBody>
      </p:sp>
      <p:sp>
        <p:nvSpPr>
          <p:cNvPr id="8" name="Text Box 423"/>
          <p:cNvSpPr txBox="1">
            <a:spLocks noChangeArrowheads="1"/>
          </p:cNvSpPr>
          <p:nvPr/>
        </p:nvSpPr>
        <p:spPr bwMode="auto">
          <a:xfrm>
            <a:off x="1547664" y="1988840"/>
            <a:ext cx="2448272" cy="1080120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AARDRIJKSKUNDE</a:t>
            </a: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. Titel</a:t>
            </a:r>
          </a:p>
          <a:p>
            <a:pPr>
              <a:spcAft>
                <a:spcPts val="600"/>
              </a:spcAft>
            </a:pP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</a:p>
          <a:p>
            <a:pPr>
              <a:spcAft>
                <a:spcPts val="600"/>
              </a:spcAft>
            </a:pP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 </a:t>
            </a:r>
            <a:r>
              <a:rPr lang="nl-NL" sz="1200" dirty="0">
                <a:effectLst/>
                <a:latin typeface="Bell MT"/>
                <a:ea typeface="Times New Roman"/>
                <a:cs typeface="Times New Roman"/>
              </a:rPr>
              <a:t>47</a:t>
            </a:r>
          </a:p>
          <a:p>
            <a:pPr>
              <a:spcAft>
                <a:spcPts val="600"/>
              </a:spcAft>
            </a:pP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Tussendoel: </a:t>
            </a: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wonen, vorm en bouwmaterialen</a:t>
            </a:r>
          </a:p>
        </p:txBody>
      </p:sp>
      <p:sp>
        <p:nvSpPr>
          <p:cNvPr id="9" name="Text Box 423"/>
          <p:cNvSpPr txBox="1">
            <a:spLocks noChangeArrowheads="1"/>
          </p:cNvSpPr>
          <p:nvPr/>
        </p:nvSpPr>
        <p:spPr bwMode="auto">
          <a:xfrm>
            <a:off x="1547664" y="3573016"/>
            <a:ext cx="2440940" cy="1512168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NATUUR EN TECHNIEK </a:t>
            </a: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. Titel</a:t>
            </a:r>
          </a:p>
          <a:p>
            <a:pPr>
              <a:spcAft>
                <a:spcPts val="600"/>
              </a:spcAft>
            </a:pP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</a:p>
          <a:p>
            <a:pPr>
              <a:spcAft>
                <a:spcPts val="600"/>
              </a:spcAft>
            </a:pP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 </a:t>
            </a:r>
            <a:r>
              <a:rPr lang="nl-NL" sz="1200" dirty="0">
                <a:effectLst/>
                <a:latin typeface="Bell MT"/>
                <a:ea typeface="Times New Roman"/>
                <a:cs typeface="Times New Roman"/>
              </a:rPr>
              <a:t>45</a:t>
            </a: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 Producten</a:t>
            </a:r>
          </a:p>
          <a:p>
            <a:pPr>
              <a:spcAft>
                <a:spcPts val="600"/>
              </a:spcAft>
            </a:pP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Tussendoel: </a:t>
            </a:r>
            <a:r>
              <a:rPr lang="nl-NL" sz="1050" b="1" dirty="0">
                <a:effectLst/>
                <a:latin typeface="Bell MT"/>
                <a:ea typeface="Times New Roman"/>
                <a:cs typeface="Bell MT"/>
              </a:rPr>
              <a:t>constructie met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houten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blokken, Lego soft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Bricks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Lego duplo,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Constructor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Lasy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maxi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/mini, Junior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Ingenieur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K'nex</a:t>
            </a:r>
            <a:endParaRPr lang="nl-NL" sz="1050" b="1" dirty="0">
              <a:effectLst/>
              <a:latin typeface="Bell MT"/>
              <a:ea typeface="Times New Roman"/>
              <a:cs typeface="Bell MT"/>
            </a:endParaRPr>
          </a:p>
        </p:txBody>
      </p:sp>
      <p:sp>
        <p:nvSpPr>
          <p:cNvPr id="10" name="Text Box 423"/>
          <p:cNvSpPr txBox="1">
            <a:spLocks noChangeArrowheads="1"/>
          </p:cNvSpPr>
          <p:nvPr/>
        </p:nvSpPr>
        <p:spPr bwMode="auto">
          <a:xfrm>
            <a:off x="1547664" y="5661248"/>
            <a:ext cx="2336800" cy="855980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TAAL</a:t>
            </a: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. Titel </a:t>
            </a:r>
          </a:p>
          <a:p>
            <a:pPr>
              <a:spcAft>
                <a:spcPts val="600"/>
              </a:spcAft>
            </a:pP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</a:p>
          <a:p>
            <a:pPr>
              <a:spcAft>
                <a:spcPts val="600"/>
              </a:spcAft>
            </a:pP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 2</a:t>
            </a:r>
          </a:p>
          <a:p>
            <a:pPr>
              <a:spcAft>
                <a:spcPts val="600"/>
              </a:spcAft>
            </a:pPr>
            <a:r>
              <a:rPr lang="nl-NL" sz="1000" dirty="0">
                <a:effectLst/>
                <a:latin typeface="Bell MT"/>
                <a:ea typeface="Times New Roman"/>
                <a:cs typeface="Times New Roman"/>
              </a:rPr>
              <a:t>Tussendoel: </a:t>
            </a: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breed, lang, groot</a:t>
            </a:r>
          </a:p>
        </p:txBody>
      </p:sp>
    </p:spTree>
    <p:extLst>
      <p:ext uri="{BB962C8B-B14F-4D97-AF65-F5344CB8AC3E}">
        <p14:creationId xmlns:p14="http://schemas.microsoft.com/office/powerpoint/2010/main" val="276707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Muziek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8658" y="1556791"/>
            <a:ext cx="7585342" cy="506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/>
          <p:cNvSpPr/>
          <p:nvPr/>
        </p:nvSpPr>
        <p:spPr>
          <a:xfrm>
            <a:off x="1547664" y="1556792"/>
            <a:ext cx="7596336" cy="5472608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 Box 423"/>
          <p:cNvSpPr txBox="1">
            <a:spLocks noChangeArrowheads="1"/>
          </p:cNvSpPr>
          <p:nvPr/>
        </p:nvSpPr>
        <p:spPr bwMode="auto">
          <a:xfrm>
            <a:off x="1547664" y="5229200"/>
            <a:ext cx="2664296" cy="1224136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TAAL. Titel 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b="1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 </a:t>
            </a:r>
            <a:r>
              <a:rPr lang="nl-NL" sz="1200" b="1" dirty="0">
                <a:effectLst/>
                <a:latin typeface="Bell MT"/>
                <a:ea typeface="Times New Roman"/>
                <a:cs typeface="Times New Roman"/>
              </a:rPr>
              <a:t>9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Tussendoel:</a:t>
            </a:r>
            <a:r>
              <a:rPr lang="nb-NO" sz="1000" b="1" dirty="0"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informatieve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boeken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serieboeken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stripboeken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verhalende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boeken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om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zelf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te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lezen</a:t>
            </a:r>
            <a:endParaRPr lang="nl-NL" sz="1000" dirty="0">
              <a:effectLst/>
              <a:latin typeface="Bell MT"/>
              <a:ea typeface="Times New Roman"/>
              <a:cs typeface="Bell MT"/>
            </a:endParaRPr>
          </a:p>
        </p:txBody>
      </p:sp>
      <p:sp>
        <p:nvSpPr>
          <p:cNvPr id="5" name="Text Box 423"/>
          <p:cNvSpPr txBox="1">
            <a:spLocks noChangeArrowheads="1"/>
          </p:cNvSpPr>
          <p:nvPr/>
        </p:nvSpPr>
        <p:spPr bwMode="auto">
          <a:xfrm>
            <a:off x="6313170" y="2204864"/>
            <a:ext cx="2830830" cy="1008112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DANS. Titel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b="1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 </a:t>
            </a:r>
            <a:r>
              <a:rPr lang="nl-NL" sz="1100" b="1" dirty="0">
                <a:effectLst/>
                <a:latin typeface="Bell MT"/>
                <a:ea typeface="Times New Roman"/>
                <a:cs typeface="Times New Roman"/>
              </a:rPr>
              <a:t>54</a:t>
            </a:r>
            <a:endParaRPr lang="nl-NL" sz="11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Tussendoel</a:t>
            </a:r>
            <a:r>
              <a:rPr lang="nb-NO" sz="1000" b="1" dirty="0"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in </a:t>
            </a:r>
            <a:r>
              <a:rPr lang="nb-NO" sz="1000" b="1" u="sng" dirty="0">
                <a:effectLst/>
                <a:latin typeface="Bell MT"/>
                <a:ea typeface="Times New Roman"/>
                <a:cs typeface="Bell MT"/>
                <a:hlinkClick r:id="rId3"/>
              </a:rPr>
              <a:t>lagen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dansen (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hoog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/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laag</a:t>
            </a:r>
            <a:r>
              <a:rPr lang="nb-NO" sz="1000" b="1" dirty="0">
                <a:solidFill>
                  <a:srgbClr val="FF0000"/>
                </a:solidFill>
                <a:effectLst/>
                <a:latin typeface="Bell MT"/>
                <a:ea typeface="Times New Roman"/>
                <a:cs typeface="Bell MT"/>
              </a:rPr>
              <a:t>)</a:t>
            </a:r>
            <a:endParaRPr lang="nl-NL" sz="1000" dirty="0">
              <a:solidFill>
                <a:srgbClr val="43541D"/>
              </a:solidFill>
              <a:effectLst/>
              <a:latin typeface="Bell MT"/>
              <a:ea typeface="Times New Roman"/>
              <a:cs typeface="Bell MT"/>
            </a:endParaRPr>
          </a:p>
        </p:txBody>
      </p:sp>
      <p:sp>
        <p:nvSpPr>
          <p:cNvPr id="6" name="Text Box 423"/>
          <p:cNvSpPr txBox="1">
            <a:spLocks noChangeArrowheads="1"/>
          </p:cNvSpPr>
          <p:nvPr/>
        </p:nvSpPr>
        <p:spPr bwMode="auto">
          <a:xfrm>
            <a:off x="6417310" y="4797152"/>
            <a:ext cx="2726690" cy="16561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MUZIEK. Titel 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b="1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 </a:t>
            </a:r>
            <a:r>
              <a:rPr lang="nl-NL" sz="1200" b="1" dirty="0">
                <a:effectLst/>
                <a:latin typeface="Bell MT"/>
                <a:ea typeface="Times New Roman"/>
                <a:cs typeface="Times New Roman"/>
              </a:rPr>
              <a:t>54</a:t>
            </a:r>
            <a:endParaRPr lang="nl-NL" sz="12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Tussendoel:</a:t>
            </a:r>
            <a:r>
              <a:rPr lang="nb-NO" sz="1000" b="1" dirty="0"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muziek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afkomstig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uit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verschillende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stijlperioden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en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culturen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in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wisselende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fragmenten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(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tot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twee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minuten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),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verbonden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met het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thema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of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onderwerp</a:t>
            </a:r>
            <a:endParaRPr lang="nl-NL" sz="1000" dirty="0">
              <a:effectLst/>
              <a:latin typeface="Bell MT"/>
              <a:ea typeface="Times New Roman"/>
              <a:cs typeface="Bell MT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572000" y="3356992"/>
            <a:ext cx="1368152" cy="1247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nl-NL" sz="1200" b="1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Groep 3 en 4</a:t>
            </a:r>
            <a:endParaRPr lang="nl-NL" sz="1100" dirty="0">
              <a:solidFill>
                <a:schemeClr val="tx1"/>
              </a:solidFill>
              <a:effectLst/>
              <a:latin typeface="Bell MT"/>
              <a:ea typeface="Calibri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l-NL" sz="1200" b="1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 “Wereldmuziek”</a:t>
            </a:r>
            <a:endParaRPr lang="nl-NL" sz="1100" dirty="0">
              <a:solidFill>
                <a:schemeClr val="tx1"/>
              </a:solidFill>
              <a:effectLst/>
              <a:latin typeface="Bell MT"/>
              <a:ea typeface="Calibri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l-NL" sz="1200" b="1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 </a:t>
            </a:r>
            <a:endParaRPr lang="nl-NL" sz="1100" dirty="0">
              <a:solidFill>
                <a:schemeClr val="tx1"/>
              </a:solidFill>
              <a:effectLst/>
              <a:latin typeface="Bell MT"/>
              <a:ea typeface="Calibri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l-NL" sz="1200" b="1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Groep 3:</a:t>
            </a:r>
            <a:endParaRPr lang="nl-NL" sz="1100" dirty="0">
              <a:solidFill>
                <a:schemeClr val="tx1"/>
              </a:solidFill>
              <a:effectLst/>
              <a:latin typeface="Bell MT"/>
              <a:ea typeface="Calibri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l-NL" sz="1200" b="1" dirty="0">
                <a:solidFill>
                  <a:schemeClr val="tx1"/>
                </a:solidFill>
                <a:effectLst/>
                <a:latin typeface="Bell MT"/>
                <a:ea typeface="Calibri"/>
                <a:cs typeface="Bell MT"/>
              </a:rPr>
              <a:t>Groep 4:</a:t>
            </a:r>
            <a:endParaRPr lang="nl-NL" sz="1100" dirty="0">
              <a:solidFill>
                <a:schemeClr val="tx1"/>
              </a:solidFill>
              <a:effectLst/>
              <a:latin typeface="Bell MT"/>
              <a:ea typeface="Calibri"/>
              <a:cs typeface="Bell MT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effectLst/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8" name="Text Box 423"/>
          <p:cNvSpPr txBox="1">
            <a:spLocks noChangeArrowheads="1"/>
          </p:cNvSpPr>
          <p:nvPr/>
        </p:nvSpPr>
        <p:spPr bwMode="auto">
          <a:xfrm>
            <a:off x="1547664" y="2204864"/>
            <a:ext cx="2664296" cy="1368152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Titel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b="1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 </a:t>
            </a:r>
            <a:r>
              <a:rPr lang="nl-NL" sz="1200" b="1" dirty="0">
                <a:effectLst/>
                <a:latin typeface="Bell MT"/>
                <a:ea typeface="Times New Roman"/>
                <a:cs typeface="Times New Roman"/>
              </a:rPr>
              <a:t>34</a:t>
            </a:r>
            <a:endParaRPr lang="nl-NL" sz="12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Tussendoel:</a:t>
            </a:r>
            <a:r>
              <a:rPr lang="nb-NO" sz="1000" b="1" dirty="0"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belang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van en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aandacht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voor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rust/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ontspanning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,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lichaamsbeweging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en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een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verantwoorde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(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zit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-)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houding</a:t>
            </a:r>
            <a:endParaRPr lang="nl-NL" sz="1000" dirty="0">
              <a:effectLst/>
              <a:latin typeface="Bell MT"/>
              <a:ea typeface="Times New Roman"/>
              <a:cs typeface="Bell MT"/>
            </a:endParaRPr>
          </a:p>
        </p:txBody>
      </p:sp>
      <p:sp>
        <p:nvSpPr>
          <p:cNvPr id="9" name="Text Box 423"/>
          <p:cNvSpPr txBox="1">
            <a:spLocks noChangeArrowheads="1"/>
          </p:cNvSpPr>
          <p:nvPr/>
        </p:nvSpPr>
        <p:spPr bwMode="auto">
          <a:xfrm>
            <a:off x="1547664" y="3933056"/>
            <a:ext cx="2671445" cy="1080120"/>
          </a:xfrm>
          <a:prstGeom prst="rect">
            <a:avLst/>
          </a:prstGeom>
          <a:solidFill>
            <a:srgbClr val="D7E4BD"/>
          </a:solidFill>
          <a:ln>
            <a:noFill/>
          </a:ln>
          <a:extLst/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GESCHIEDENIS. Titel 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HFDST ..  BLZ…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Kerndoel </a:t>
            </a:r>
            <a:r>
              <a:rPr lang="nl-NL" sz="1000" b="1" dirty="0" err="1">
                <a:effectLst/>
                <a:latin typeface="Bell MT"/>
                <a:ea typeface="Times New Roman"/>
                <a:cs typeface="Times New Roman"/>
              </a:rPr>
              <a:t>nr</a:t>
            </a: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 56</a:t>
            </a:r>
            <a:endParaRPr lang="nl-NL" sz="1000" dirty="0">
              <a:effectLst/>
              <a:latin typeface="Bell MT"/>
              <a:ea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nl-NL" sz="1000" b="1" dirty="0">
                <a:effectLst/>
                <a:latin typeface="Bell MT"/>
                <a:ea typeface="Times New Roman"/>
                <a:cs typeface="Times New Roman"/>
              </a:rPr>
              <a:t>Tussendoel:</a:t>
            </a:r>
            <a:r>
              <a:rPr lang="nb-NO" sz="1000" b="1" dirty="0"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gewoonten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en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gebruiken</a:t>
            </a:r>
            <a:br>
              <a:rPr lang="nb-NO" sz="1000" b="1" dirty="0">
                <a:effectLst/>
                <a:latin typeface="Bell MT"/>
                <a:ea typeface="Times New Roman"/>
                <a:cs typeface="Bell MT"/>
              </a:rPr>
            </a:b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(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bijv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.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bij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 </a:t>
            </a:r>
            <a:r>
              <a:rPr lang="nb-NO" sz="1000" b="1" dirty="0" err="1">
                <a:effectLst/>
                <a:latin typeface="Bell MT"/>
                <a:ea typeface="Times New Roman"/>
                <a:cs typeface="Bell MT"/>
              </a:rPr>
              <a:t>feesten</a:t>
            </a:r>
            <a:r>
              <a:rPr lang="nb-NO" sz="1000" b="1" dirty="0">
                <a:effectLst/>
                <a:latin typeface="Bell MT"/>
                <a:ea typeface="Times New Roman"/>
                <a:cs typeface="Bell MT"/>
              </a:rPr>
              <a:t>)</a:t>
            </a:r>
            <a:endParaRPr lang="nl-NL" sz="1000" dirty="0">
              <a:effectLst/>
              <a:latin typeface="Bell MT"/>
              <a:ea typeface="Times New Roman"/>
              <a:cs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252697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72A8C1-ECCB-0143-8351-6CEE4050E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C371E51D-0B97-9444-8A5C-13E9150D9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98949" y="818637"/>
            <a:ext cx="6746100" cy="5059575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46757CC-6629-1D42-AC75-A2476B0C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3044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82FF42-17C3-6549-A6CB-B08D903A8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23" y="0"/>
            <a:ext cx="8229600" cy="1143000"/>
          </a:xfrm>
        </p:spPr>
        <p:txBody>
          <a:bodyPr/>
          <a:lstStyle/>
          <a:p>
            <a:r>
              <a:rPr lang="nl-NL" dirty="0"/>
              <a:t>Divergerende vragen stellen </a:t>
            </a:r>
            <a:r>
              <a:rPr lang="nl-NL" dirty="0" err="1"/>
              <a:t>oa</a:t>
            </a:r>
            <a:r>
              <a:rPr lang="nl-NL" dirty="0"/>
              <a:t>: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A10569F9-981D-0640-B812-EC83E34F4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348846"/>
            <a:ext cx="8016446" cy="5372629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4AF843D-B204-3F4D-81FB-B102F0B53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169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hetstreekblad.nl/files/2014/08/gve-wat-te-doen-522x391-1-522x3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3463" y="3489158"/>
            <a:ext cx="3393337" cy="2541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4948"/>
            <a:ext cx="4836263" cy="4525963"/>
          </a:xfrm>
        </p:spPr>
        <p:txBody>
          <a:bodyPr>
            <a:normAutofit fontScale="92500" lnSpcReduction="10000"/>
          </a:bodyPr>
          <a:lstStyle/>
          <a:p>
            <a:endParaRPr lang="nl-NL" sz="1200" dirty="0"/>
          </a:p>
          <a:p>
            <a:r>
              <a:rPr lang="nl-NL" dirty="0"/>
              <a:t>Introductie</a:t>
            </a:r>
          </a:p>
          <a:p>
            <a:r>
              <a:rPr lang="nl-NL" dirty="0"/>
              <a:t>Onderzoekend &amp; ontwerpend leren</a:t>
            </a:r>
          </a:p>
          <a:p>
            <a:r>
              <a:rPr lang="nl-NL" dirty="0"/>
              <a:t>Thema’s op creatieve wijze benaderen</a:t>
            </a:r>
          </a:p>
          <a:p>
            <a:r>
              <a:rPr lang="nl-NL" dirty="0"/>
              <a:t>Het model van het Creatief Proces vanuit cultuuronderwijs</a:t>
            </a:r>
          </a:p>
          <a:p>
            <a:r>
              <a:rPr lang="nl-NL" dirty="0"/>
              <a:t>Doorkijk naar vervolg</a:t>
            </a:r>
          </a:p>
          <a:p>
            <a:r>
              <a:rPr lang="nl-NL" dirty="0"/>
              <a:t>Werkende principes </a:t>
            </a:r>
          </a:p>
          <a:p>
            <a:r>
              <a:rPr lang="nl-NL" dirty="0"/>
              <a:t>Evaluatie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3374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718966-EB05-B346-9FC3-AAC59D5B0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/>
              <a:t>Convergerende vragen stellen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DF51B27F-B8A1-C748-9CF1-A726B3268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378175"/>
            <a:ext cx="8531818" cy="5343300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6146C01-51F6-DB42-B0A9-24899767E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134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Zelf oefenen met thema </a:t>
            </a:r>
            <a:r>
              <a:rPr lang="nl-NL" dirty="0" err="1"/>
              <a:t>moederdag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2" b="-517"/>
          <a:stretch/>
        </p:blipFill>
        <p:spPr bwMode="auto">
          <a:xfrm>
            <a:off x="960895" y="1417638"/>
            <a:ext cx="6974237" cy="495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374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69A8A1-C617-A348-9C8C-F4A5CC1F7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/>
              <a:t>Convergeren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216910-42D4-114D-81FD-145C57C2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32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E40FCBC-0C43-B045-A911-49DCC88B4B04}"/>
              </a:ext>
            </a:extLst>
          </p:cNvPr>
          <p:cNvSpPr txBox="1"/>
          <p:nvPr/>
        </p:nvSpPr>
        <p:spPr>
          <a:xfrm>
            <a:off x="457200" y="1533683"/>
            <a:ext cx="802037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CHECKLIST na brainstormen  (convergeren)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/>
              <a:t>o   Wat maakt dit </a:t>
            </a:r>
            <a:r>
              <a:rPr lang="nl-NL" sz="2400" dirty="0" err="1"/>
              <a:t>subthema</a:t>
            </a:r>
            <a:r>
              <a:rPr lang="nl-NL" sz="2400" dirty="0"/>
              <a:t> bij uitstek geschikt voor de </a:t>
            </a:r>
            <a:br>
              <a:rPr lang="nl-NL" sz="2400" dirty="0"/>
            </a:br>
            <a:r>
              <a:rPr lang="nl-NL" sz="2400" dirty="0"/>
              <a:t>      leeftijdsgroep?</a:t>
            </a:r>
            <a:br>
              <a:rPr lang="nl-NL" sz="2400" dirty="0"/>
            </a:br>
            <a:r>
              <a:rPr lang="nl-NL" sz="2400" dirty="0"/>
              <a:t>o   Waardoor raak je geïnspireerd bij dit </a:t>
            </a:r>
            <a:r>
              <a:rPr lang="nl-NL" sz="2400" dirty="0" err="1"/>
              <a:t>subthema</a:t>
            </a:r>
            <a:r>
              <a:rPr lang="nl-NL" sz="2400" dirty="0"/>
              <a:t>?</a:t>
            </a:r>
            <a:br>
              <a:rPr lang="nl-NL" sz="2400" dirty="0"/>
            </a:br>
            <a:r>
              <a:rPr lang="nl-NL" sz="2400" dirty="0"/>
              <a:t>o   Is het </a:t>
            </a:r>
            <a:r>
              <a:rPr lang="nl-NL" sz="2400" dirty="0" err="1"/>
              <a:t>subthema</a:t>
            </a:r>
            <a:r>
              <a:rPr lang="nl-NL" sz="2400" dirty="0"/>
              <a:t> verrassend wanneer je het vanuit </a:t>
            </a:r>
            <a:br>
              <a:rPr lang="nl-NL" sz="2400" dirty="0"/>
            </a:br>
            <a:r>
              <a:rPr lang="nl-NL" sz="2400" dirty="0"/>
              <a:t>      verschillende kunstdisciplines bekijkt? </a:t>
            </a:r>
            <a:br>
              <a:rPr lang="nl-NL" sz="2400" dirty="0"/>
            </a:br>
            <a:r>
              <a:rPr lang="nl-NL" sz="2400" dirty="0"/>
              <a:t>o   Eventueel; kunnen leerkrachten binnen de vakken; </a:t>
            </a:r>
            <a:br>
              <a:rPr lang="nl-NL" sz="2400" dirty="0"/>
            </a:br>
            <a:r>
              <a:rPr lang="nl-NL" sz="2400" dirty="0"/>
              <a:t>     aardrijkskunde, geschiedenis, natuur,</a:t>
            </a:r>
            <a:br>
              <a:rPr lang="nl-NL" sz="2400" dirty="0"/>
            </a:br>
            <a:r>
              <a:rPr lang="nl-NL" sz="2400" dirty="0"/>
              <a:t>     techniek, levensbeschouwing en taal of    </a:t>
            </a:r>
            <a:br>
              <a:rPr lang="nl-NL" sz="2400" dirty="0"/>
            </a:br>
            <a:r>
              <a:rPr lang="nl-NL" sz="2400" dirty="0"/>
              <a:t>     rekenen uit de voeten met dit </a:t>
            </a:r>
            <a:r>
              <a:rPr lang="nl-NL" sz="2400" dirty="0" err="1"/>
              <a:t>subthema</a:t>
            </a:r>
            <a:r>
              <a:rPr lang="nl-NL" sz="2400" dirty="0"/>
              <a:t>? 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3000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155311-A844-1B4E-A2D1-CE23D96A1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Tip. Kennisclip een onderwerp kiezen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E5A4DF2-18EA-2A4B-8391-8F98CB06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33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9D406-62AC-1249-9F15-2394BDEEDC01}"/>
              </a:ext>
            </a:extLst>
          </p:cNvPr>
          <p:cNvSpPr txBox="1"/>
          <p:nvPr/>
        </p:nvSpPr>
        <p:spPr>
          <a:xfrm>
            <a:off x="898902" y="1906292"/>
            <a:ext cx="592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3"/>
              </a:rPr>
              <a:t>https://youtu.be/ygOaCVOMKtE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A6AA768-70A7-BF42-A1E1-D94BDCA52C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02" y="2394143"/>
            <a:ext cx="7020732" cy="414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79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el 1">
            <a:extLst>
              <a:ext uri="{FF2B5EF4-FFF2-40B4-BE49-F238E27FC236}">
                <a16:creationId xmlns:a16="http://schemas.microsoft.com/office/drawing/2014/main" id="{2CB14C62-03FE-284F-9530-6DE012DE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Tip. Omdenken met Herman Finkers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FBBC402-0100-4F4D-BE0F-D605DDDDE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34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7BD1AF-654D-8F49-A5BB-FE606CEAE7B6}"/>
              </a:ext>
            </a:extLst>
          </p:cNvPr>
          <p:cNvSpPr txBox="1"/>
          <p:nvPr/>
        </p:nvSpPr>
        <p:spPr>
          <a:xfrm>
            <a:off x="457200" y="1766807"/>
            <a:ext cx="323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3" tooltip="Link delen"/>
              </a:rPr>
              <a:t>https://youtu.be/XOazmXwlRUU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F6B4C0D-C185-D246-8865-99E3DD3CA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251075"/>
            <a:ext cx="75819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61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35</a:t>
            </a:fld>
            <a:endParaRPr lang="nl-NL"/>
          </a:p>
        </p:txBody>
      </p:sp>
      <p:sp>
        <p:nvSpPr>
          <p:cNvPr id="3" name="Rectangle 2"/>
          <p:cNvSpPr/>
          <p:nvPr/>
        </p:nvSpPr>
        <p:spPr>
          <a:xfrm>
            <a:off x="472634" y="520741"/>
            <a:ext cx="7942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1"/>
                </a:solidFill>
                <a:latin typeface="Rockwell" panose="02060603020205020403" pitchFamily="18" charset="0"/>
              </a:rPr>
              <a:t>Tip. Leerplankader  SLO</a:t>
            </a:r>
            <a:r>
              <a:rPr lang="nl-NL" sz="2000" dirty="0">
                <a:solidFill>
                  <a:schemeClr val="accent1"/>
                </a:solidFill>
                <a:latin typeface="Rockwell" panose="02060603020205020403" pitchFamily="18" charset="0"/>
              </a:rPr>
              <a:t>, </a:t>
            </a:r>
            <a:r>
              <a:rPr lang="nl-NL" dirty="0"/>
              <a:t>Een uitgewerkt praktijkvoorbeeld</a:t>
            </a:r>
            <a:endParaRPr lang="nl-NL" sz="2000" dirty="0">
              <a:solidFill>
                <a:schemeClr val="accent1"/>
              </a:solidFill>
              <a:latin typeface="Rockwell" panose="02060603020205020403" pitchFamily="18" charset="0"/>
            </a:endParaRP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2402" y="1153946"/>
            <a:ext cx="5310398" cy="3966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2201" y="5252250"/>
            <a:ext cx="3936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hlinkClick r:id="rId5"/>
              </a:rPr>
              <a:t>http://kunstzinnigeorientatie.slo.nl/lesvoorbeelden</a:t>
            </a:r>
            <a:endParaRPr lang="nl-NL" sz="1400" dirty="0"/>
          </a:p>
        </p:txBody>
      </p:sp>
      <p:sp>
        <p:nvSpPr>
          <p:cNvPr id="6" name="Rectangle 5"/>
          <p:cNvSpPr/>
          <p:nvPr/>
        </p:nvSpPr>
        <p:spPr>
          <a:xfrm>
            <a:off x="1817820" y="5742590"/>
            <a:ext cx="6263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hlinkClick r:id="rId6"/>
              </a:rPr>
              <a:t>http://kunstzinnigeorientatie.slo.nl/lesvoorbeelden/wat-als</a:t>
            </a:r>
            <a:endParaRPr lang="nl-NL" sz="1400" dirty="0"/>
          </a:p>
        </p:txBody>
      </p:sp>
      <p:sp>
        <p:nvSpPr>
          <p:cNvPr id="7" name="Rectangle 6"/>
          <p:cNvSpPr/>
          <p:nvPr/>
        </p:nvSpPr>
        <p:spPr>
          <a:xfrm>
            <a:off x="1115199" y="6261913"/>
            <a:ext cx="9429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hlinkClick r:id="rId7"/>
              </a:rPr>
              <a:t>http://downloads.slo.nl/Documenten/lesvoorbeeld-wat-als-beeldend%20-samenhang-groep-7.pdf</a:t>
            </a:r>
            <a:endParaRPr lang="nl-NL" sz="14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4610B92-DDE2-0B4A-8EE9-6A1FBA8C3F69}"/>
              </a:ext>
            </a:extLst>
          </p:cNvPr>
          <p:cNvSpPr/>
          <p:nvPr/>
        </p:nvSpPr>
        <p:spPr>
          <a:xfrm>
            <a:off x="7162800" y="1290296"/>
            <a:ext cx="152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accent1"/>
                </a:solidFill>
                <a:hlinkClick r:id="rId8"/>
              </a:rPr>
              <a:t>Het ruimteschip</a:t>
            </a:r>
          </a:p>
          <a:p>
            <a:r>
              <a:rPr lang="nl-NL" b="1" dirty="0">
                <a:solidFill>
                  <a:schemeClr val="accent1"/>
                </a:solidFill>
                <a:hlinkClick r:id="rId8"/>
              </a:rPr>
              <a:t>Fasen onderzoeken en uitvoeren </a:t>
            </a:r>
            <a:endParaRPr lang="nl-NL" dirty="0">
              <a:solidFill>
                <a:schemeClr val="accent1"/>
              </a:solidFill>
            </a:endParaRPr>
          </a:p>
          <a:p>
            <a:endParaRPr lang="nl-NL" dirty="0">
              <a:hlinkClick r:id="rId9"/>
            </a:endParaRPr>
          </a:p>
          <a:p>
            <a:r>
              <a:rPr lang="nl-NL" dirty="0">
                <a:hlinkClick r:id="rId9"/>
              </a:rPr>
              <a:t>Fragment</a:t>
            </a:r>
            <a:r>
              <a:rPr lang="nl-NL" dirty="0"/>
              <a:t> 7</a:t>
            </a:r>
          </a:p>
          <a:p>
            <a:endParaRPr lang="nl-NL" dirty="0"/>
          </a:p>
          <a:p>
            <a:r>
              <a:rPr lang="nl-NL" b="1" dirty="0">
                <a:solidFill>
                  <a:schemeClr val="accent1"/>
                </a:solidFill>
              </a:rPr>
              <a:t>Betekenis geven</a:t>
            </a:r>
          </a:p>
          <a:p>
            <a:r>
              <a:rPr lang="nl-NL" dirty="0">
                <a:hlinkClick r:id="rId10"/>
              </a:rPr>
              <a:t>Fragment</a:t>
            </a:r>
            <a:r>
              <a:rPr lang="nl-NL" dirty="0"/>
              <a:t> 10</a:t>
            </a:r>
          </a:p>
          <a:p>
            <a:endParaRPr lang="nl-NL" dirty="0"/>
          </a:p>
          <a:p>
            <a:r>
              <a:rPr lang="nl-NL" dirty="0">
                <a:hlinkClick r:id="rId11"/>
              </a:rPr>
              <a:t>Fragment</a:t>
            </a:r>
            <a:r>
              <a:rPr lang="nl-NL" dirty="0"/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1987604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ECC2A-86DA-EB45-B813-CC003266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CC28B14-C705-6949-92CE-EB45D3EA2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98264" cy="3771552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AD1D4E-AB9D-D245-B391-F8C3F7E75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36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56AAF65-35C9-8040-9254-6AB3F338E0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55" y="47708"/>
            <a:ext cx="2706890" cy="372384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83A92F6-2B9A-CD4C-9D55-BE308EA1C8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0151"/>
            <a:ext cx="2698264" cy="360784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1049BF6-2DAB-394F-AF56-2B18478580A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122023"/>
            <a:ext cx="2553500" cy="392144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F839B12-2778-CF4E-9A1F-1D3B140F30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1680"/>
            <a:ext cx="2590800" cy="31103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2D57865-1205-0C4A-9E0D-25081A5303C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55" y="3398102"/>
            <a:ext cx="2706890" cy="34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22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Talenten en vaardigheden</a:t>
            </a:r>
            <a:endParaRPr lang="en-US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Kennis</a:t>
            </a:r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Domein gerelateerde kennis</a:t>
            </a:r>
          </a:p>
          <a:p>
            <a:r>
              <a:rPr lang="nl-NL" dirty="0"/>
              <a:t>Tijdens een toets geen toegang tot informatie</a:t>
            </a:r>
          </a:p>
          <a:p>
            <a:r>
              <a:rPr lang="nl-NL" dirty="0"/>
              <a:t>Reactie op de vraag en eisen van de leerkracht</a:t>
            </a:r>
          </a:p>
          <a:p>
            <a:r>
              <a:rPr lang="nl-NL" dirty="0"/>
              <a:t>Vergelijken</a:t>
            </a:r>
          </a:p>
          <a:p>
            <a:r>
              <a:rPr lang="nl-NL" dirty="0"/>
              <a:t>Individueel</a:t>
            </a:r>
          </a:p>
          <a:p>
            <a:r>
              <a:rPr lang="nl-NL" dirty="0"/>
              <a:t>‘simpele’ problemen</a:t>
            </a:r>
          </a:p>
          <a:p>
            <a:endParaRPr lang="nl-NL" dirty="0"/>
          </a:p>
          <a:p>
            <a:endParaRPr lang="en-US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/>
              <a:t>Vaardigheden</a:t>
            </a:r>
            <a:endParaRPr lang="en-US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l-NL" dirty="0"/>
              <a:t>Toepassen van interdisciplinaire kennis</a:t>
            </a:r>
          </a:p>
          <a:p>
            <a:r>
              <a:rPr lang="nl-NL" dirty="0"/>
              <a:t>Toegang tot informatie om een oplossing te ontwikkelen</a:t>
            </a:r>
          </a:p>
          <a:p>
            <a:r>
              <a:rPr lang="nl-NL" dirty="0"/>
              <a:t>Nabootsen van de echte wereld</a:t>
            </a:r>
          </a:p>
          <a:p>
            <a:r>
              <a:rPr lang="nl-NL" dirty="0"/>
              <a:t>Individueel en in groepen</a:t>
            </a:r>
          </a:p>
          <a:p>
            <a:r>
              <a:rPr lang="nl-NL" dirty="0"/>
              <a:t>Complexe problemen</a:t>
            </a:r>
          </a:p>
          <a:p>
            <a:endParaRPr lang="nl-NL" dirty="0"/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551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Vaardigheden in kaart brengen</a:t>
            </a:r>
            <a:endParaRPr lang="en-US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Waarom beoordelen we? 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NL" i="1" dirty="0"/>
              <a:t>Assessment of </a:t>
            </a:r>
            <a:r>
              <a:rPr lang="nl-NL" i="1" dirty="0" err="1"/>
              <a:t>learning</a:t>
            </a:r>
            <a:endParaRPr lang="nl-NL" i="1" dirty="0"/>
          </a:p>
          <a:p>
            <a:pPr marL="914400" lvl="1" indent="-514350">
              <a:buFont typeface="+mj-lt"/>
              <a:buAutoNum type="arabicPeriod"/>
            </a:pPr>
            <a:r>
              <a:rPr lang="nl-NL" i="1" dirty="0"/>
              <a:t>Assessment </a:t>
            </a:r>
            <a:r>
              <a:rPr lang="nl-NL" i="1" dirty="0" err="1"/>
              <a:t>for</a:t>
            </a:r>
            <a:r>
              <a:rPr lang="nl-NL" i="1" dirty="0"/>
              <a:t> </a:t>
            </a:r>
            <a:r>
              <a:rPr lang="nl-NL" i="1" dirty="0" err="1"/>
              <a:t>learning</a:t>
            </a:r>
            <a:endParaRPr lang="nl-NL" i="1" dirty="0"/>
          </a:p>
          <a:p>
            <a:pPr marL="914400" lvl="1" indent="-514350">
              <a:buFont typeface="+mj-lt"/>
              <a:buAutoNum type="arabicPeriod"/>
            </a:pPr>
            <a:r>
              <a:rPr lang="nl-NL" i="1" dirty="0" err="1"/>
              <a:t>Assesment</a:t>
            </a:r>
            <a:r>
              <a:rPr lang="nl-NL" i="1" dirty="0"/>
              <a:t> as </a:t>
            </a:r>
            <a:r>
              <a:rPr lang="nl-NL" i="1" dirty="0" err="1"/>
              <a:t>learning</a:t>
            </a:r>
            <a:endParaRPr lang="nl-NL" i="1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Wat zijn de leerdoelen? 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Welke resultaten wil je bereiken en welke criteria hebben we? 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Wat zijn passende leeractiviteiten? 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Hoe kunnen we de vaardigheden van leerlingen in kaart brengen? </a:t>
            </a:r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1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Vaardigheden en talenten?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Waar praten we eigenlijk over?</a:t>
            </a:r>
            <a:endParaRPr lang="en-US" dirty="0"/>
          </a:p>
          <a:p>
            <a:r>
              <a:rPr lang="nl-NL" dirty="0"/>
              <a:t>Wat is de opvatting van leerlingen? </a:t>
            </a:r>
          </a:p>
          <a:p>
            <a:pPr lvl="1"/>
            <a:r>
              <a:rPr lang="nl-NL" dirty="0"/>
              <a:t>“We moeten gewoon doen wat de juf wil dat wij leren”</a:t>
            </a:r>
          </a:p>
          <a:p>
            <a:pPr lvl="1"/>
            <a:r>
              <a:rPr lang="nl-NL" dirty="0"/>
              <a:t>Schoolcontext versus vrije tijd</a:t>
            </a:r>
          </a:p>
          <a:p>
            <a:r>
              <a:rPr lang="nl-NL" dirty="0"/>
              <a:t>Waarom willen we dit? </a:t>
            </a:r>
          </a:p>
          <a:p>
            <a:pPr lvl="1"/>
            <a:r>
              <a:rPr lang="nl-NL" dirty="0"/>
              <a:t>Vaardigheidsontwikkeling + belang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39</a:t>
            </a:fld>
            <a:endParaRPr lang="nl-NL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57200" y="5811520"/>
            <a:ext cx="8229600" cy="727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308CD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Blogreeks Tim Post (Onderzoeker </a:t>
            </a:r>
            <a:r>
              <a:rPr lang="nl-NL" dirty="0" err="1"/>
              <a:t>TechYourFuture</a:t>
            </a:r>
            <a:r>
              <a:rPr lang="nl-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8333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FADD57-3E30-4029-8F03-B6B5DE73A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21" y="276560"/>
            <a:ext cx="8229600" cy="1143000"/>
          </a:xfrm>
        </p:spPr>
        <p:txBody>
          <a:bodyPr/>
          <a:lstStyle/>
          <a:p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vandaag</a:t>
            </a:r>
            <a:r>
              <a:rPr lang="en-US" dirty="0"/>
              <a:t>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6FBBE6-95FB-4C2A-B421-7C6086C7025D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Je </a:t>
            </a:r>
            <a:r>
              <a:rPr lang="en-US" dirty="0" err="1"/>
              <a:t>denkt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over de </a:t>
            </a:r>
            <a:r>
              <a:rPr lang="en-US" dirty="0" err="1"/>
              <a:t>ruimte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talenten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vaardigheden</a:t>
            </a:r>
            <a:r>
              <a:rPr lang="en-US" dirty="0"/>
              <a:t> op je school</a:t>
            </a:r>
          </a:p>
          <a:p>
            <a:r>
              <a:rPr lang="nl-NL" dirty="0"/>
              <a:t>Je denkt na over het vervolg van W&amp;T en K&amp;C op je school.</a:t>
            </a:r>
          </a:p>
          <a:p>
            <a:r>
              <a:rPr lang="nl-NL" dirty="0"/>
              <a:t>Je werkt met verschillende vraagtypen om creativiteit te bevorderen</a:t>
            </a:r>
          </a:p>
          <a:p>
            <a:r>
              <a:rPr lang="nl-NL" dirty="0"/>
              <a:t>Je werkt vanuit verbeeldingskracht, </a:t>
            </a:r>
          </a:p>
          <a:p>
            <a:r>
              <a:rPr lang="nl-NL" dirty="0"/>
              <a:t>Je leert meer divergerend te werken aan standaard thema’s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91BB7E-DF12-4978-AE23-09FD02D4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57630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Welke vaardigheden ontwikkelen leerlingen?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Hoe geven we de gelegenheid om deze vaardigheden te ontwikkelen? 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5111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160" y="3006200"/>
            <a:ext cx="4029710" cy="3532712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41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14799"/>
            <a:ext cx="5702838" cy="275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24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592DA-981C-4F4A-8B0C-4B6767C97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</a:t>
            </a:r>
            <a:r>
              <a:rPr lang="en-US" dirty="0"/>
              <a:t> nu?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69D4B3F-1F2F-4A21-835D-501C6E8B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42</a:t>
            </a:fld>
            <a:endParaRPr lang="nl-NL"/>
          </a:p>
        </p:txBody>
      </p:sp>
      <p:pic>
        <p:nvPicPr>
          <p:cNvPr id="8194" name="Picture 2" descr="Afbeeldingsresultaat voor child thinking">
            <a:extLst>
              <a:ext uri="{FF2B5EF4-FFF2-40B4-BE49-F238E27FC236}">
                <a16:creationId xmlns:a16="http://schemas.microsoft.com/office/drawing/2014/main" id="{AB5FDF24-047C-44CD-91E3-6C9BDDE036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579" y="1834356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324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727"/>
            <a:ext cx="8229600" cy="1143000"/>
          </a:xfrm>
        </p:spPr>
        <p:txBody>
          <a:bodyPr/>
          <a:lstStyle/>
          <a:p>
            <a:r>
              <a:rPr lang="nl-NL" dirty="0"/>
              <a:t>Vervolg op je school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1337DF60-F78E-A84C-AF29-AF6D5FB91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15" y="1397000"/>
            <a:ext cx="8444404" cy="4729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43</a:t>
            </a:fld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B0B52-DFA0-724A-953E-5D092BD9EF0F}"/>
              </a:ext>
            </a:extLst>
          </p:cNvPr>
          <p:cNvSpPr/>
          <p:nvPr/>
        </p:nvSpPr>
        <p:spPr>
          <a:xfrm>
            <a:off x="1853184" y="1804416"/>
            <a:ext cx="48768" cy="1097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0727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9B4F3D-F780-4734-85EE-680322EF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Zit stil en houd je mond</a:t>
            </a:r>
            <a:endParaRPr lang="en-US" dirty="0"/>
          </a:p>
        </p:txBody>
      </p:sp>
      <p:pic>
        <p:nvPicPr>
          <p:cNvPr id="5" name="Content Placeholder 4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1271888" y="1896952"/>
            <a:ext cx="7414912" cy="414363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F723A9C-846E-4411-BBE8-7E7DE95A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0046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Evaluatie</a:t>
            </a:r>
          </a:p>
        </p:txBody>
      </p:sp>
      <p:pic>
        <p:nvPicPr>
          <p:cNvPr id="9218" name="Picture 2" descr="Afbeeldingsresultaat voor thumbs up">
            <a:extLst>
              <a:ext uri="{FF2B5EF4-FFF2-40B4-BE49-F238E27FC236}">
                <a16:creationId xmlns:a16="http://schemas.microsoft.com/office/drawing/2014/main" id="{681DDEE5-52BB-4BCC-93DC-7A3BE347FF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64845" y="1759325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45</a:t>
            </a:fld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69C6DB3-E798-4304-8E3F-28F54F819E14}"/>
              </a:ext>
            </a:extLst>
          </p:cNvPr>
          <p:cNvSpPr txBox="1"/>
          <p:nvPr/>
        </p:nvSpPr>
        <p:spPr>
          <a:xfrm>
            <a:off x="970547" y="5919537"/>
            <a:ext cx="6817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Bekijk</a:t>
            </a:r>
            <a:r>
              <a:rPr lang="en-US" sz="2400" dirty="0"/>
              <a:t> de website </a:t>
            </a:r>
            <a:r>
              <a:rPr lang="en-US" sz="2400" dirty="0" err="1"/>
              <a:t>voor</a:t>
            </a:r>
            <a:r>
              <a:rPr lang="en-US" sz="2400" dirty="0"/>
              <a:t> </a:t>
            </a:r>
            <a:r>
              <a:rPr lang="en-US" sz="2400" dirty="0" err="1"/>
              <a:t>inspiratie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W&amp;T </a:t>
            </a:r>
            <a:r>
              <a:rPr lang="en-US" sz="2400" dirty="0" err="1"/>
              <a:t>en</a:t>
            </a:r>
            <a:r>
              <a:rPr lang="en-US" sz="2400" dirty="0"/>
              <a:t> K&amp;C!</a:t>
            </a:r>
          </a:p>
        </p:txBody>
      </p:sp>
    </p:spTree>
    <p:extLst>
      <p:ext uri="{BB962C8B-B14F-4D97-AF65-F5344CB8AC3E}">
        <p14:creationId xmlns:p14="http://schemas.microsoft.com/office/powerpoint/2010/main" val="26014009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FADD57-3E30-4029-8F03-B6B5DE73A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21" y="276560"/>
            <a:ext cx="8229600" cy="1143000"/>
          </a:xfrm>
        </p:spPr>
        <p:txBody>
          <a:bodyPr/>
          <a:lstStyle/>
          <a:p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vandaag</a:t>
            </a:r>
            <a:r>
              <a:rPr lang="en-US" dirty="0"/>
              <a:t>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6FBBE6-95FB-4C2A-B421-7C6086C7025D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Je </a:t>
            </a:r>
            <a:r>
              <a:rPr lang="en-US" dirty="0" err="1"/>
              <a:t>denkt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over de </a:t>
            </a:r>
            <a:r>
              <a:rPr lang="en-US" dirty="0" err="1"/>
              <a:t>ruimte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talenten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vaardigheden</a:t>
            </a:r>
            <a:r>
              <a:rPr lang="en-US" dirty="0"/>
              <a:t> op je school</a:t>
            </a:r>
          </a:p>
          <a:p>
            <a:r>
              <a:rPr lang="nl-NL" dirty="0"/>
              <a:t>Je denkt na over het vervolg van W&amp;T en K&amp;C op je school.</a:t>
            </a:r>
          </a:p>
          <a:p>
            <a:r>
              <a:rPr lang="nl-NL" dirty="0"/>
              <a:t>Je werkt met verschillende vraagtypen om creativiteit te bevorderen</a:t>
            </a:r>
          </a:p>
          <a:p>
            <a:r>
              <a:rPr lang="nl-NL" dirty="0"/>
              <a:t>Je werkt vanuit verbeeldingskracht, </a:t>
            </a:r>
          </a:p>
          <a:p>
            <a:r>
              <a:rPr lang="nl-NL" dirty="0"/>
              <a:t>Je leert meer divergerend te werken aan standaard thema’s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91BB7E-DF12-4978-AE23-09FD02D4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3296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6825" y="238124"/>
            <a:ext cx="8229600" cy="722313"/>
          </a:xfrm>
        </p:spPr>
        <p:txBody>
          <a:bodyPr>
            <a:normAutofit fontScale="90000"/>
          </a:bodyPr>
          <a:lstStyle/>
          <a:p>
            <a:r>
              <a:rPr lang="nl-NL" dirty="0"/>
              <a:t>Werkende principes bijeenkomst 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149"/>
            <a:ext cx="4124425" cy="4525963"/>
          </a:xfrm>
        </p:spPr>
        <p:txBody>
          <a:bodyPr>
            <a:normAutofit fontScale="32500" lnSpcReduction="20000"/>
          </a:bodyPr>
          <a:lstStyle/>
          <a:p>
            <a:r>
              <a:rPr lang="nl-NL" sz="3400" b="1" dirty="0">
                <a:solidFill>
                  <a:srgbClr val="FF0000"/>
                </a:solidFill>
              </a:rPr>
              <a:t>Houding</a:t>
            </a:r>
          </a:p>
          <a:p>
            <a:r>
              <a:rPr lang="nl-NL" b="1" dirty="0"/>
              <a:t>Enthousiasme</a:t>
            </a:r>
            <a:r>
              <a:rPr lang="nl-NL" dirty="0"/>
              <a:t> – plezier – gedrevenheid –energie – lol hebben - uitleven</a:t>
            </a:r>
          </a:p>
          <a:p>
            <a:r>
              <a:rPr lang="nl-NL" dirty="0"/>
              <a:t>Kennis laten invliegen</a:t>
            </a:r>
          </a:p>
          <a:p>
            <a:r>
              <a:rPr lang="nl-NL" dirty="0"/>
              <a:t>Voorbeeld – ervaring </a:t>
            </a:r>
            <a:r>
              <a:rPr lang="nl-NL" b="1" dirty="0"/>
              <a:t>- modellen</a:t>
            </a:r>
          </a:p>
          <a:p>
            <a:r>
              <a:rPr lang="nl-NL" dirty="0"/>
              <a:t>Gelijkheid</a:t>
            </a:r>
          </a:p>
          <a:p>
            <a:r>
              <a:rPr lang="nl-NL" b="1" dirty="0"/>
              <a:t>Eerlijk – open </a:t>
            </a:r>
            <a:r>
              <a:rPr lang="nl-NL" dirty="0"/>
              <a:t>– open boek (dat anderen jou kennen)</a:t>
            </a:r>
          </a:p>
          <a:p>
            <a:r>
              <a:rPr lang="nl-NL" dirty="0"/>
              <a:t>Opbouwend</a:t>
            </a:r>
          </a:p>
          <a:p>
            <a:r>
              <a:rPr lang="nl-NL" dirty="0"/>
              <a:t>Waardering geven – echt geïnteresseerd zijn </a:t>
            </a:r>
          </a:p>
          <a:p>
            <a:r>
              <a:rPr lang="nl-NL" dirty="0"/>
              <a:t>Kritisch –– recalcitrant zijn – kritisch laten denken/ zelf kritisch denken</a:t>
            </a:r>
          </a:p>
          <a:p>
            <a:r>
              <a:rPr lang="nl-NL" b="1" dirty="0"/>
              <a:t>Creatief</a:t>
            </a:r>
            <a:r>
              <a:rPr lang="nl-NL" dirty="0"/>
              <a:t> zijn - creativiteit</a:t>
            </a:r>
          </a:p>
          <a:p>
            <a:r>
              <a:rPr lang="nl-NL" dirty="0"/>
              <a:t>Saamhorigheid </a:t>
            </a:r>
          </a:p>
          <a:p>
            <a:r>
              <a:rPr lang="nl-NL" dirty="0"/>
              <a:t>Perfectionisme - kwaliteit vragen</a:t>
            </a:r>
          </a:p>
          <a:p>
            <a:r>
              <a:rPr lang="nl-NL" dirty="0"/>
              <a:t>Team: alle neuzen dezelfde kant op</a:t>
            </a:r>
          </a:p>
          <a:p>
            <a:r>
              <a:rPr lang="nl-NL" dirty="0"/>
              <a:t>Oplossingsgericht – product gericht</a:t>
            </a:r>
          </a:p>
          <a:p>
            <a:r>
              <a:rPr lang="nl-NL" b="1" dirty="0"/>
              <a:t>Samenwerken</a:t>
            </a:r>
            <a:r>
              <a:rPr lang="nl-NL" dirty="0"/>
              <a:t> - Samen ontdekken – anderen betrekken</a:t>
            </a:r>
          </a:p>
          <a:p>
            <a:r>
              <a:rPr lang="nl-NL" dirty="0"/>
              <a:t>Inlevend vermogen – je kunnen inbeelden</a:t>
            </a:r>
          </a:p>
          <a:p>
            <a:r>
              <a:rPr lang="nl-NL" dirty="0"/>
              <a:t>Respect</a:t>
            </a:r>
          </a:p>
          <a:p>
            <a:r>
              <a:rPr lang="nl-NL" dirty="0"/>
              <a:t>Volgzaam – je terughoudend op kunnen stellen – kwetsbaar opstellen</a:t>
            </a:r>
          </a:p>
          <a:p>
            <a:r>
              <a:rPr lang="nl-NL" dirty="0"/>
              <a:t>Relativeringsvermogen – nuchter</a:t>
            </a:r>
          </a:p>
          <a:p>
            <a:r>
              <a:rPr lang="nl-NL" b="1" dirty="0"/>
              <a:t>Verwondering</a:t>
            </a:r>
            <a:r>
              <a:rPr lang="nl-NL" dirty="0"/>
              <a:t> (sensitief zijn daarvoor) – </a:t>
            </a:r>
            <a:r>
              <a:rPr lang="nl-NL" b="1" dirty="0"/>
              <a:t>nieuwsgierigheid</a:t>
            </a:r>
            <a:r>
              <a:rPr lang="nl-NL" dirty="0"/>
              <a:t> - kinderlijkheid</a:t>
            </a:r>
          </a:p>
          <a:p>
            <a:r>
              <a:rPr lang="nl-NL" dirty="0"/>
              <a:t>Reflecterend</a:t>
            </a:r>
          </a:p>
          <a:p>
            <a:r>
              <a:rPr lang="nl-NL" dirty="0"/>
              <a:t>Origineel – eigen initiatief ruimte geven – niet logische oplossingen toestaan</a:t>
            </a:r>
          </a:p>
          <a:p>
            <a:r>
              <a:rPr lang="nl-NL" b="1" dirty="0"/>
              <a:t>Veilige omgeving </a:t>
            </a:r>
            <a:r>
              <a:rPr lang="nl-NL" dirty="0"/>
              <a:t>– vertrouwen in kinderen en in jezelf – iedereen in zijn waarde laten</a:t>
            </a:r>
          </a:p>
          <a:p>
            <a:r>
              <a:rPr lang="nl-NL" b="1" dirty="0"/>
              <a:t>Lef</a:t>
            </a:r>
            <a:r>
              <a:rPr lang="nl-NL" dirty="0"/>
              <a:t>- dapperheid – risico’s durven nemen</a:t>
            </a:r>
          </a:p>
          <a:p>
            <a:r>
              <a:rPr lang="nl-NL" dirty="0"/>
              <a:t>Contact</a:t>
            </a:r>
          </a:p>
          <a:p>
            <a:r>
              <a:rPr lang="nl-NL" dirty="0"/>
              <a:t>Optimisme – resultaat positief van </a:t>
            </a:r>
            <a:r>
              <a:rPr lang="nl-NL" dirty="0" err="1"/>
              <a:t>feed-back</a:t>
            </a:r>
            <a:r>
              <a:rPr lang="nl-NL" dirty="0"/>
              <a:t> voorzien</a:t>
            </a:r>
          </a:p>
          <a:p>
            <a:r>
              <a:rPr lang="nl-NL" dirty="0"/>
              <a:t>Overtuigend</a:t>
            </a:r>
          </a:p>
          <a:p>
            <a:r>
              <a:rPr lang="nl-NL" b="1" dirty="0"/>
              <a:t>Fouten durven maken</a:t>
            </a:r>
          </a:p>
          <a:p>
            <a:r>
              <a:rPr lang="nl-NL" dirty="0"/>
              <a:t>Accepteren</a:t>
            </a:r>
          </a:p>
          <a:p>
            <a:r>
              <a:rPr lang="nl-NL" dirty="0"/>
              <a:t>Aanpassend vermogen</a:t>
            </a:r>
          </a:p>
          <a:p>
            <a:r>
              <a:rPr lang="nl-NL" dirty="0"/>
              <a:t>Betrokkenheid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47</a:t>
            </a:fld>
            <a:endParaRPr lang="nl-NL"/>
          </a:p>
        </p:txBody>
      </p:sp>
      <p:sp>
        <p:nvSpPr>
          <p:cNvPr id="9" name="TextBox 8"/>
          <p:cNvSpPr txBox="1"/>
          <p:nvPr/>
        </p:nvSpPr>
        <p:spPr>
          <a:xfrm>
            <a:off x="5143500" y="808087"/>
            <a:ext cx="3467100" cy="568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endParaRPr lang="nl-NL" sz="900" b="1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1050" b="1" dirty="0">
                <a:solidFill>
                  <a:srgbClr val="FF0000"/>
                </a:solidFill>
              </a:rPr>
              <a:t>Vaardigheden</a:t>
            </a:r>
            <a:endParaRPr lang="nl-NL" sz="1000" b="1" dirty="0">
              <a:solidFill>
                <a:srgbClr val="FF0000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b="1" dirty="0">
                <a:solidFill>
                  <a:prstClr val="black"/>
                </a:solidFill>
              </a:rPr>
              <a:t>Doorzetten</a:t>
            </a:r>
            <a:r>
              <a:rPr lang="nl-NL" sz="800" dirty="0">
                <a:solidFill>
                  <a:prstClr val="black"/>
                </a:solidFill>
              </a:rPr>
              <a:t> – aanmoedigen - stimuleren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Mimiek – stem – intonatie – rollen spelen - verbeelden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Uitbeelden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Grens aangeven - Leerlingen grenzen laten zoeken – kunnen loslaten – kaders geven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Herkennen van verwondering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Uitdagend materiaal – attributen – actualiteit – mooie opdrachten met ruimte en kader – betekenisvolle context bieden - uitdaging bieden- inspireren –juist geen materiaal geven (om creativiteit te stimuleren) – ‘</a:t>
            </a:r>
            <a:r>
              <a:rPr lang="nl-NL" sz="800" dirty="0" err="1">
                <a:solidFill>
                  <a:prstClr val="black"/>
                </a:solidFill>
              </a:rPr>
              <a:t>resourceful</a:t>
            </a:r>
            <a:r>
              <a:rPr lang="nl-NL" sz="800" dirty="0">
                <a:solidFill>
                  <a:prstClr val="black"/>
                </a:solidFill>
              </a:rPr>
              <a:t>’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b="1" dirty="0">
                <a:solidFill>
                  <a:prstClr val="black"/>
                </a:solidFill>
              </a:rPr>
              <a:t>Observeren</a:t>
            </a:r>
            <a:r>
              <a:rPr lang="nl-NL" sz="800" dirty="0">
                <a:solidFill>
                  <a:prstClr val="black"/>
                </a:solidFill>
              </a:rPr>
              <a:t> – </a:t>
            </a:r>
            <a:r>
              <a:rPr lang="nl-NL" sz="800" b="1" dirty="0">
                <a:solidFill>
                  <a:prstClr val="black"/>
                </a:solidFill>
              </a:rPr>
              <a:t>luisteren</a:t>
            </a:r>
            <a:r>
              <a:rPr lang="nl-NL" sz="800" dirty="0">
                <a:solidFill>
                  <a:prstClr val="black"/>
                </a:solidFill>
              </a:rPr>
              <a:t> 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Flexibele tijd – flexibel zijn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Proces begeleiden – procesgericht – proces </a:t>
            </a:r>
            <a:r>
              <a:rPr lang="nl-NL" sz="800" dirty="0" err="1">
                <a:solidFill>
                  <a:prstClr val="black"/>
                </a:solidFill>
              </a:rPr>
              <a:t>feed-back</a:t>
            </a:r>
            <a:endParaRPr lang="nl-NL" sz="8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b="1" dirty="0">
                <a:solidFill>
                  <a:prstClr val="black"/>
                </a:solidFill>
              </a:rPr>
              <a:t>Ruimte geven – kaders aangeven</a:t>
            </a:r>
            <a:endParaRPr lang="nl-NL" sz="8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b="1" dirty="0">
                <a:solidFill>
                  <a:prstClr val="black"/>
                </a:solidFill>
              </a:rPr>
              <a:t>Fantasie</a:t>
            </a:r>
            <a:r>
              <a:rPr lang="nl-NL" sz="800" dirty="0">
                <a:solidFill>
                  <a:prstClr val="black"/>
                </a:solidFill>
              </a:rPr>
              <a:t> laten gebruiken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b="1" dirty="0">
                <a:solidFill>
                  <a:prstClr val="black"/>
                </a:solidFill>
              </a:rPr>
              <a:t>Humor</a:t>
            </a:r>
            <a:r>
              <a:rPr lang="nl-NL" sz="800" dirty="0">
                <a:solidFill>
                  <a:prstClr val="black"/>
                </a:solidFill>
              </a:rPr>
              <a:t> - kolder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Steun geven- behulpzaam zijn – drempel wegnemen – </a:t>
            </a:r>
            <a:r>
              <a:rPr lang="nl-NL" sz="800" dirty="0" err="1">
                <a:solidFill>
                  <a:prstClr val="black"/>
                </a:solidFill>
              </a:rPr>
              <a:t>scaffolding</a:t>
            </a:r>
            <a:r>
              <a:rPr lang="nl-NL" sz="800" dirty="0">
                <a:solidFill>
                  <a:prstClr val="black"/>
                </a:solidFill>
              </a:rPr>
              <a:t>/ leerling in de steigers zetten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Leiderschap tonen – sturing geven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Samenvatten – verhalen vertellen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b="1" dirty="0">
                <a:solidFill>
                  <a:prstClr val="black"/>
                </a:solidFill>
              </a:rPr>
              <a:t>Out-of-</a:t>
            </a:r>
            <a:r>
              <a:rPr lang="nl-NL" sz="800" b="1" dirty="0" err="1">
                <a:solidFill>
                  <a:prstClr val="black"/>
                </a:solidFill>
              </a:rPr>
              <a:t>the</a:t>
            </a:r>
            <a:r>
              <a:rPr lang="nl-NL" sz="800" b="1" dirty="0">
                <a:solidFill>
                  <a:prstClr val="black"/>
                </a:solidFill>
              </a:rPr>
              <a:t>-box</a:t>
            </a:r>
            <a:r>
              <a:rPr lang="nl-NL" sz="800" dirty="0">
                <a:solidFill>
                  <a:prstClr val="black"/>
                </a:solidFill>
              </a:rPr>
              <a:t> – van niets iets maken – improvisatie – open opdracht durven geven – buiten je comfort zone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Daadkracht – gewoon doen!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Dichtklappen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b="1" dirty="0">
                <a:solidFill>
                  <a:prstClr val="black"/>
                </a:solidFill>
              </a:rPr>
              <a:t>Overleggen</a:t>
            </a:r>
            <a:r>
              <a:rPr lang="nl-NL" sz="800" dirty="0">
                <a:solidFill>
                  <a:prstClr val="black"/>
                </a:solidFill>
              </a:rPr>
              <a:t> - communicatie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Inzicht – kennis overbrengen – kennis als middel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Differentiatie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Associëren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b="1" dirty="0">
                <a:solidFill>
                  <a:prstClr val="black"/>
                </a:solidFill>
              </a:rPr>
              <a:t>Vragen</a:t>
            </a:r>
            <a:r>
              <a:rPr lang="nl-NL" sz="800" dirty="0">
                <a:solidFill>
                  <a:prstClr val="black"/>
                </a:solidFill>
              </a:rPr>
              <a:t> </a:t>
            </a:r>
            <a:r>
              <a:rPr lang="nl-NL" sz="800" b="1" dirty="0">
                <a:solidFill>
                  <a:prstClr val="black"/>
                </a:solidFill>
              </a:rPr>
              <a:t>stellen</a:t>
            </a:r>
            <a:r>
              <a:rPr lang="nl-NL" sz="800" dirty="0">
                <a:solidFill>
                  <a:prstClr val="black"/>
                </a:solidFill>
              </a:rPr>
              <a:t> – doorvragen – prikkelen – juiste vragen op het juiste moment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Integreren – vakoverstijgend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Keuze geven/ bieden – eigen inbreng van leerlingen honoreren – ingaan op belangstelling van leerling – ook foute keuzes honoreren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Onderzoeken – probleem oplossen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Beredeneren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Inventariseren</a:t>
            </a:r>
          </a:p>
          <a:p>
            <a:pPr marL="342900" lvl="0" indent="-342900">
              <a:spcBef>
                <a:spcPct val="20000"/>
              </a:spcBef>
              <a:buClr>
                <a:srgbClr val="308CD3"/>
              </a:buClr>
              <a:buFont typeface="Arial"/>
              <a:buChar char="•"/>
            </a:pPr>
            <a:r>
              <a:rPr lang="nl-NL" sz="800" dirty="0">
                <a:solidFill>
                  <a:prstClr val="black"/>
                </a:solidFill>
              </a:rPr>
              <a:t>Talenten herkennen bij leerlingen</a:t>
            </a:r>
          </a:p>
        </p:txBody>
      </p:sp>
    </p:spTree>
    <p:extLst>
      <p:ext uri="{BB962C8B-B14F-4D97-AF65-F5344CB8AC3E}">
        <p14:creationId xmlns:p14="http://schemas.microsoft.com/office/powerpoint/2010/main" val="3543444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Wetenschap</a:t>
            </a:r>
            <a:r>
              <a:rPr lang="en-US" dirty="0"/>
              <a:t> &amp; </a:t>
            </a:r>
            <a:r>
              <a:rPr lang="en-US" dirty="0" err="1"/>
              <a:t>Technologie</a:t>
            </a:r>
            <a:r>
              <a:rPr lang="en-US" dirty="0"/>
              <a:t>?!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“Wetenschap en technologie (W&amp;T) is een </a:t>
            </a:r>
            <a:r>
              <a:rPr lang="nl-NL" sz="2400" dirty="0">
                <a:solidFill>
                  <a:srgbClr val="0070C0"/>
                </a:solidFill>
              </a:rPr>
              <a:t>manier van kijken naar de wereld</a:t>
            </a:r>
            <a:r>
              <a:rPr lang="nl-NL" sz="2400" dirty="0"/>
              <a:t>. Wetenschap en technologie begint bij de </a:t>
            </a:r>
            <a:r>
              <a:rPr lang="nl-NL" sz="2400" dirty="0">
                <a:solidFill>
                  <a:srgbClr val="0070C0"/>
                </a:solidFill>
              </a:rPr>
              <a:t>verwondering</a:t>
            </a:r>
            <a:r>
              <a:rPr lang="nl-NL" sz="2400" dirty="0"/>
              <a:t>: waarom is de wereld zoals zij is? Vanuit die attitude komen </a:t>
            </a:r>
            <a:r>
              <a:rPr lang="nl-NL" sz="2400" dirty="0">
                <a:solidFill>
                  <a:srgbClr val="0070C0"/>
                </a:solidFill>
              </a:rPr>
              <a:t>vragen</a:t>
            </a:r>
            <a:r>
              <a:rPr lang="nl-NL" sz="2400" dirty="0"/>
              <a:t> op of worden </a:t>
            </a:r>
            <a:r>
              <a:rPr lang="nl-NL" sz="2400" dirty="0">
                <a:solidFill>
                  <a:srgbClr val="0070C0"/>
                </a:solidFill>
              </a:rPr>
              <a:t>problemen </a:t>
            </a:r>
            <a:r>
              <a:rPr lang="nl-NL" sz="2400" dirty="0"/>
              <a:t>gesignaleerd. De </a:t>
            </a:r>
            <a:r>
              <a:rPr lang="nl-NL" sz="2400" dirty="0">
                <a:solidFill>
                  <a:srgbClr val="0070C0"/>
                </a:solidFill>
              </a:rPr>
              <a:t>zoektocht naar antwoorden </a:t>
            </a:r>
            <a:r>
              <a:rPr lang="nl-NL" sz="2400" dirty="0"/>
              <a:t>op die vragen en problemen leidt tot </a:t>
            </a:r>
            <a:r>
              <a:rPr lang="nl-NL" sz="2400" dirty="0">
                <a:solidFill>
                  <a:srgbClr val="0070C0"/>
                </a:solidFill>
              </a:rPr>
              <a:t>oplossingen in de vorm van kennis en/of producten</a:t>
            </a:r>
            <a:r>
              <a:rPr lang="nl-NL" sz="2400" dirty="0"/>
              <a:t>. Deze oplossingen zijn tegelijk weer uitgangspunt voor </a:t>
            </a:r>
            <a:r>
              <a:rPr lang="nl-NL" sz="2400" dirty="0">
                <a:solidFill>
                  <a:srgbClr val="0070C0"/>
                </a:solidFill>
              </a:rPr>
              <a:t>nieuwe vragen</a:t>
            </a:r>
            <a:r>
              <a:rPr lang="nl-NL" sz="2400" dirty="0"/>
              <a:t>.”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2400" dirty="0"/>
              <a:t>(Verkenningscommissie Wetenschap en technologie, 2013)</a:t>
            </a:r>
          </a:p>
        </p:txBody>
      </p:sp>
    </p:spTree>
    <p:extLst>
      <p:ext uri="{BB962C8B-B14F-4D97-AF65-F5344CB8AC3E}">
        <p14:creationId xmlns:p14="http://schemas.microsoft.com/office/powerpoint/2010/main" val="4188810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W&amp;T onderwijs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/>
              <a:t>“Onderwijs in wetenschap en technologie stimuleert en bestendigt een </a:t>
            </a:r>
            <a:r>
              <a:rPr lang="nl-NL" dirty="0">
                <a:solidFill>
                  <a:srgbClr val="0070C0"/>
                </a:solidFill>
              </a:rPr>
              <a:t>nieuwsgierige, onderzoekende en probleemoplossende houding </a:t>
            </a:r>
            <a:r>
              <a:rPr lang="nl-NL" dirty="0"/>
              <a:t>bij kinderen. Het gaat om </a:t>
            </a:r>
            <a:r>
              <a:rPr lang="nl-NL" dirty="0">
                <a:solidFill>
                  <a:srgbClr val="0070C0"/>
                </a:solidFill>
              </a:rPr>
              <a:t>onderzoekend en ontwerpend leren</a:t>
            </a:r>
            <a:r>
              <a:rPr lang="nl-NL" dirty="0"/>
              <a:t>, waarmee ‘</a:t>
            </a:r>
            <a:r>
              <a:rPr lang="nl-NL" dirty="0">
                <a:solidFill>
                  <a:srgbClr val="0070C0"/>
                </a:solidFill>
              </a:rPr>
              <a:t>21ste-eeuwse’ vaardigheden </a:t>
            </a:r>
            <a:r>
              <a:rPr lang="nl-NL" dirty="0"/>
              <a:t>worden ontwikkeld zoals creativiteit, ondernemingszin, kritisch denken, kunnen  samenwerken en </a:t>
            </a:r>
            <a:r>
              <a:rPr lang="nl-NL" dirty="0" err="1"/>
              <a:t>ict</a:t>
            </a:r>
            <a:r>
              <a:rPr lang="nl-NL" dirty="0"/>
              <a:t>-geletterdheid. En het brengt kinderen </a:t>
            </a:r>
            <a:r>
              <a:rPr lang="nl-NL" dirty="0">
                <a:solidFill>
                  <a:srgbClr val="0070C0"/>
                </a:solidFill>
              </a:rPr>
              <a:t>kennis bij over de wereld.</a:t>
            </a:r>
            <a:r>
              <a:rPr lang="nl-NL" dirty="0"/>
              <a:t> Thema’s die daarbij aan bod komen zijn gezondheid, natuur en ruimte, de technologische, bebouwde en </a:t>
            </a:r>
            <a:r>
              <a:rPr lang="nl-NL" dirty="0">
                <a:solidFill>
                  <a:srgbClr val="0070C0"/>
                </a:solidFill>
              </a:rPr>
              <a:t>maatschappelijke omgeving</a:t>
            </a:r>
            <a:r>
              <a:rPr lang="nl-NL" dirty="0"/>
              <a:t>, hoe die in het verleden tot stand zijn gekomen en hoe we daar nu en in de toekomst op een </a:t>
            </a:r>
            <a:r>
              <a:rPr lang="nl-NL" dirty="0">
                <a:solidFill>
                  <a:srgbClr val="0070C0"/>
                </a:solidFill>
              </a:rPr>
              <a:t>duurzame en veilige manier </a:t>
            </a:r>
            <a:r>
              <a:rPr lang="nl-NL" dirty="0"/>
              <a:t>mee om kunnen gaan.”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(Verkenningscommissie in Wetenschap en technologie, 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098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fbeeldingsresultaat voor 21e eeuwse vaardighede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8719" y="43684"/>
            <a:ext cx="4488823" cy="464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132" y="1784552"/>
            <a:ext cx="4996577" cy="499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5"/>
          <a:srcRect l="28087" t="29619" r="27560" b="39873"/>
          <a:stretch/>
        </p:blipFill>
        <p:spPr>
          <a:xfrm rot="1349402">
            <a:off x="340510" y="816770"/>
            <a:ext cx="6195849" cy="3012212"/>
          </a:xfrm>
          <a:prstGeom prst="rect">
            <a:avLst/>
          </a:prstGeom>
        </p:spPr>
      </p:pic>
      <p:pic>
        <p:nvPicPr>
          <p:cNvPr id="1026" name="Picture 2" descr="Afbeeldingsresultaat voor onderzoekend en ontdekkend ler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6546">
            <a:off x="156238" y="93132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fbeeldingsresultaat voor vincent van gogh modern">
            <a:extLst>
              <a:ext uri="{FF2B5EF4-FFF2-40B4-BE49-F238E27FC236}">
                <a16:creationId xmlns:a16="http://schemas.microsoft.com/office/drawing/2014/main" id="{67A0061E-BD56-454C-B55A-3432611C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27169">
            <a:off x="4946660" y="1564980"/>
            <a:ext cx="3390868" cy="452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55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Constructies: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012D-256C-B648-ADE6-BFD627B74613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5455" y="1600200"/>
            <a:ext cx="5846618" cy="4171641"/>
          </a:xfrm>
          <a:prstGeom prst="rect">
            <a:avLst/>
          </a:prstGeom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53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6625" y="530172"/>
            <a:ext cx="214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Nieuw pandaverblijf </a:t>
            </a:r>
            <a:r>
              <a:rPr lang="nl-NL" dirty="0">
                <a:sym typeface="Wingdings" panose="05000000000000000000" pitchFamily="2" charset="2"/>
              </a:rPr>
              <a:t> knuffelverblijf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53004" y="853337"/>
            <a:ext cx="1380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Eisen verkennen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9577" y="2802440"/>
            <a:ext cx="214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Ontwerpvoorstel van knuffelverblijf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12256" y="4929696"/>
            <a:ext cx="2146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Ontwerp van knuffelverblijf uitvoeren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87415" y="5391361"/>
            <a:ext cx="2146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Testen of het verblijf aan de gestelde eisen voldoet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50936" y="3926244"/>
            <a:ext cx="214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Verblijf presenteren aan ouders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49737" y="2258617"/>
            <a:ext cx="214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Wat zou er gebeuren als je …. ?</a:t>
            </a:r>
            <a:endParaRPr lang="en-US" dirty="0"/>
          </a:p>
        </p:txBody>
      </p:sp>
      <p:pic>
        <p:nvPicPr>
          <p:cNvPr id="14" name="Picture 2" descr="IL figuur onderzoeken-ontwerpen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2535" y="1096514"/>
            <a:ext cx="3552082" cy="392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67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YFpowerpoint_basis_sjablo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TYFpowerpoint_basis_sjabloon</Template>
  <TotalTime>16</TotalTime>
  <Words>2310</Words>
  <Application>Microsoft Macintosh PowerPoint</Application>
  <PresentationFormat>Diavoorstelling (4:3)</PresentationFormat>
  <Paragraphs>438</Paragraphs>
  <Slides>47</Slides>
  <Notes>29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55" baseType="lpstr">
      <vt:lpstr>Arial</vt:lpstr>
      <vt:lpstr>Bell MT</vt:lpstr>
      <vt:lpstr>Calibri</vt:lpstr>
      <vt:lpstr>Rockwell</vt:lpstr>
      <vt:lpstr>Symbol</vt:lpstr>
      <vt:lpstr>Times New Roman</vt:lpstr>
      <vt:lpstr>Wingdings</vt:lpstr>
      <vt:lpstr>TYFpowerpoint_basis_sjabloon</vt:lpstr>
      <vt:lpstr>DNA-Onderwijs Basistraining Integreren van W&amp;T en K&amp;C Bijeenkomst B</vt:lpstr>
      <vt:lpstr>Voorstellen</vt:lpstr>
      <vt:lpstr>Programma</vt:lpstr>
      <vt:lpstr>Doelen van vandaag:</vt:lpstr>
      <vt:lpstr>Wetenschap &amp; Technologie?!</vt:lpstr>
      <vt:lpstr>W&amp;T onderwijs</vt:lpstr>
      <vt:lpstr>PowerPoint-presentatie</vt:lpstr>
      <vt:lpstr>Constructies:</vt:lpstr>
      <vt:lpstr>PowerPoint-presentatie</vt:lpstr>
      <vt:lpstr>PowerPoint-presentatie</vt:lpstr>
      <vt:lpstr>PowerPoint-presentatie</vt:lpstr>
      <vt:lpstr>De kracht van verbeelding,Ken Robinson (5 min.)</vt:lpstr>
      <vt:lpstr>PowerPoint-presentatie</vt:lpstr>
      <vt:lpstr>Toepassen op MOEDERDAG een moeterdag?</vt:lpstr>
      <vt:lpstr>Verbeeldingskracht en Brainstormen Doelen:</vt:lpstr>
      <vt:lpstr>Brainsormtechnieken</vt:lpstr>
      <vt:lpstr>PowerPoint-presentatie</vt:lpstr>
      <vt:lpstr>PowerPoint-presentatie</vt:lpstr>
      <vt:lpstr>PowerPoint-presentatie</vt:lpstr>
      <vt:lpstr> Creatief denken en handelen</vt:lpstr>
      <vt:lpstr>De creatieve vraagstelling, divergeren</vt:lpstr>
      <vt:lpstr>Checklist 2016</vt:lpstr>
      <vt:lpstr>PowerPoint-presentatie</vt:lpstr>
      <vt:lpstr>Schilderkunst</vt:lpstr>
      <vt:lpstr>Architectuur</vt:lpstr>
      <vt:lpstr>Architectuur</vt:lpstr>
      <vt:lpstr>Muziek</vt:lpstr>
      <vt:lpstr>PowerPoint-presentatie</vt:lpstr>
      <vt:lpstr>Divergerende vragen stellen oa:</vt:lpstr>
      <vt:lpstr>Convergerende vragen stellen</vt:lpstr>
      <vt:lpstr>Zelf oefenen met thema moederdag</vt:lpstr>
      <vt:lpstr>Convergeren</vt:lpstr>
      <vt:lpstr>Tip. Kennisclip een onderwerp kiezen</vt:lpstr>
      <vt:lpstr>Tip. Omdenken met Herman Finkers</vt:lpstr>
      <vt:lpstr>PowerPoint-presentatie</vt:lpstr>
      <vt:lpstr>PowerPoint-presentatie</vt:lpstr>
      <vt:lpstr>Talenten en vaardigheden</vt:lpstr>
      <vt:lpstr>Vaardigheden in kaart brengen</vt:lpstr>
      <vt:lpstr>Vaardigheden en talenten?</vt:lpstr>
      <vt:lpstr>PowerPoint-presentatie</vt:lpstr>
      <vt:lpstr>PowerPoint-presentatie</vt:lpstr>
      <vt:lpstr>En nu?</vt:lpstr>
      <vt:lpstr>Vervolg op je school</vt:lpstr>
      <vt:lpstr>Zit stil en houd je mond</vt:lpstr>
      <vt:lpstr>Evaluatie</vt:lpstr>
      <vt:lpstr>Doelen van vandaag:</vt:lpstr>
      <vt:lpstr>Werkende principes bijeenkomst A</vt:lpstr>
    </vt:vector>
  </TitlesOfParts>
  <Company>Windesheim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AnneMarieke Voortman</dc:creator>
  <cp:lastModifiedBy>Microsoft Office-gebruiker</cp:lastModifiedBy>
  <cp:revision>183</cp:revision>
  <cp:lastPrinted>2018-03-07T10:18:22Z</cp:lastPrinted>
  <dcterms:created xsi:type="dcterms:W3CDTF">2013-09-26T13:10:01Z</dcterms:created>
  <dcterms:modified xsi:type="dcterms:W3CDTF">2018-04-24T19:18:42Z</dcterms:modified>
</cp:coreProperties>
</file>